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6" r:id="rId1"/>
    <p:sldMasterId id="2147483691" r:id="rId2"/>
  </p:sldMasterIdLst>
  <p:notesMasterIdLst>
    <p:notesMasterId r:id="rId93"/>
  </p:notesMasterIdLst>
  <p:handoutMasterIdLst>
    <p:handoutMasterId r:id="rId94"/>
  </p:handoutMasterIdLst>
  <p:sldIdLst>
    <p:sldId id="1343" r:id="rId3"/>
    <p:sldId id="1318" r:id="rId4"/>
    <p:sldId id="1347" r:id="rId5"/>
    <p:sldId id="1225" r:id="rId6"/>
    <p:sldId id="1344" r:id="rId7"/>
    <p:sldId id="1227" r:id="rId8"/>
    <p:sldId id="1228" r:id="rId9"/>
    <p:sldId id="1229" r:id="rId10"/>
    <p:sldId id="1230" r:id="rId11"/>
    <p:sldId id="1231" r:id="rId12"/>
    <p:sldId id="1346" r:id="rId13"/>
    <p:sldId id="1233" r:id="rId14"/>
    <p:sldId id="1234" r:id="rId15"/>
    <p:sldId id="1259" r:id="rId16"/>
    <p:sldId id="1260" r:id="rId17"/>
    <p:sldId id="1244" r:id="rId18"/>
    <p:sldId id="1243" r:id="rId19"/>
    <p:sldId id="1348" r:id="rId20"/>
    <p:sldId id="1246" r:id="rId21"/>
    <p:sldId id="1247" r:id="rId22"/>
    <p:sldId id="1250" r:id="rId23"/>
    <p:sldId id="1367" r:id="rId24"/>
    <p:sldId id="1269" r:id="rId25"/>
    <p:sldId id="1270" r:id="rId26"/>
    <p:sldId id="1253" r:id="rId27"/>
    <p:sldId id="1255" r:id="rId28"/>
    <p:sldId id="1354" r:id="rId29"/>
    <p:sldId id="1256" r:id="rId30"/>
    <p:sldId id="1355" r:id="rId31"/>
    <p:sldId id="1356" r:id="rId32"/>
    <p:sldId id="1252" r:id="rId33"/>
    <p:sldId id="1258" r:id="rId34"/>
    <p:sldId id="1262" r:id="rId35"/>
    <p:sldId id="1263" r:id="rId36"/>
    <p:sldId id="1264" r:id="rId37"/>
    <p:sldId id="1266" r:id="rId38"/>
    <p:sldId id="1267" r:id="rId39"/>
    <p:sldId id="1268" r:id="rId40"/>
    <p:sldId id="1274" r:id="rId41"/>
    <p:sldId id="1275" r:id="rId42"/>
    <p:sldId id="1271" r:id="rId43"/>
    <p:sldId id="1272" r:id="rId44"/>
    <p:sldId id="1349" r:id="rId45"/>
    <p:sldId id="1277" r:id="rId46"/>
    <p:sldId id="1278" r:id="rId47"/>
    <p:sldId id="1279" r:id="rId48"/>
    <p:sldId id="1287" r:id="rId49"/>
    <p:sldId id="1280" r:id="rId50"/>
    <p:sldId id="1281" r:id="rId51"/>
    <p:sldId id="1308" r:id="rId52"/>
    <p:sldId id="1282" r:id="rId53"/>
    <p:sldId id="1283" r:id="rId54"/>
    <p:sldId id="1310" r:id="rId55"/>
    <p:sldId id="1350" r:id="rId56"/>
    <p:sldId id="1311" r:id="rId57"/>
    <p:sldId id="1312" r:id="rId58"/>
    <p:sldId id="1292" r:id="rId59"/>
    <p:sldId id="1313" r:id="rId60"/>
    <p:sldId id="1315" r:id="rId61"/>
    <p:sldId id="1293" r:id="rId62"/>
    <p:sldId id="1316" r:id="rId63"/>
    <p:sldId id="1351" r:id="rId64"/>
    <p:sldId id="1319" r:id="rId65"/>
    <p:sldId id="1294" r:id="rId66"/>
    <p:sldId id="1328" r:id="rId67"/>
    <p:sldId id="1295" r:id="rId68"/>
    <p:sldId id="1321" r:id="rId69"/>
    <p:sldId id="1326" r:id="rId70"/>
    <p:sldId id="1299" r:id="rId71"/>
    <p:sldId id="1332" r:id="rId72"/>
    <p:sldId id="1330" r:id="rId73"/>
    <p:sldId id="1331" r:id="rId74"/>
    <p:sldId id="1296" r:id="rId75"/>
    <p:sldId id="1334" r:id="rId76"/>
    <p:sldId id="1335" r:id="rId77"/>
    <p:sldId id="1352" r:id="rId78"/>
    <p:sldId id="1290" r:id="rId79"/>
    <p:sldId id="1327" r:id="rId80"/>
    <p:sldId id="1357" r:id="rId81"/>
    <p:sldId id="1358" r:id="rId82"/>
    <p:sldId id="1359" r:id="rId83"/>
    <p:sldId id="1360" r:id="rId84"/>
    <p:sldId id="1365" r:id="rId85"/>
    <p:sldId id="1361" r:id="rId86"/>
    <p:sldId id="1362" r:id="rId87"/>
    <p:sldId id="1366" r:id="rId88"/>
    <p:sldId id="1363" r:id="rId89"/>
    <p:sldId id="1353" r:id="rId90"/>
    <p:sldId id="1333" r:id="rId91"/>
    <p:sldId id="1172" r:id="rId92"/>
  </p:sldIdLst>
  <p:sldSz cx="12192000" cy="6858000"/>
  <p:notesSz cx="6858000" cy="9144000"/>
  <p:embeddedFontLst>
    <p:embeddedFont>
      <p:font typeface="MTS Text" panose="020B0306020102020303" pitchFamily="34" charset="0"/>
      <p:regular r:id="rId95"/>
      <p:bold r:id="rId96"/>
    </p:embeddedFont>
    <p:embeddedFont>
      <p:font typeface="MTS Text Medium" panose="020B0306020102020303" pitchFamily="34" charset="0"/>
      <p:regular r:id="rId97"/>
    </p:embeddedFont>
    <p:embeddedFont>
      <p:font typeface="MTS Wide" panose="020B0306020102020303" pitchFamily="34" charset="0"/>
      <p:regular r:id="rId98"/>
      <p:bold r:id="rId99"/>
    </p:embeddedFont>
    <p:embeddedFont>
      <p:font typeface="MTS Wide Medium" panose="020B0306020102020303" pitchFamily="34" charset="0"/>
      <p:regular r:id="rId100"/>
    </p:embeddedFont>
  </p:embeddedFontLst>
  <p:defaultTextStyle>
    <a:defPPr>
      <a:defRPr lang="ru-RU"/>
    </a:defPPr>
    <a:lvl1pPr marL="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1pPr>
    <a:lvl2pPr marL="48366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2pPr>
    <a:lvl3pPr marL="9673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3pPr>
    <a:lvl4pPr marL="145097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4pPr>
    <a:lvl5pPr marL="193463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5pPr>
    <a:lvl6pPr marL="241829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15FC572-395F-0BE5-3A13-6D29A9AFCF9C}" name="Анастасия Гулина" initials="АГ" userId="f8f6dd6e44e3e1cf" providerId="Windows Live"/>
  <p188:author id="{1A7A13B1-6EA0-3C45-AB86-D1CB94BFF31A}" name="8325" initials="88" userId="S::A8325@365v.me::1419fd5f-a502-4bf1-baf7-0c545161aea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Краснова Ольга" initials="КО" lastIdx="26" clrIdx="1">
    <p:extLst>
      <p:ext uri="{19B8F6BF-5375-455C-9EA6-DF929625EA0E}">
        <p15:presenceInfo xmlns:p15="http://schemas.microsoft.com/office/powerpoint/2012/main" userId="Краснова Ольг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5FA"/>
    <a:srgbClr val="CDDBEB"/>
    <a:srgbClr val="535456"/>
    <a:srgbClr val="DCE3E8"/>
    <a:srgbClr val="878A8E"/>
    <a:srgbClr val="94FF3D"/>
    <a:srgbClr val="F1F4FA"/>
    <a:srgbClr val="FF0032"/>
    <a:srgbClr val="DDE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8" autoAdjust="0"/>
    <p:restoredTop sz="92618" autoAdjust="0"/>
  </p:normalViewPr>
  <p:slideViewPr>
    <p:cSldViewPr snapToGrid="0" snapToObjects="1">
      <p:cViewPr varScale="1">
        <p:scale>
          <a:sx n="128" d="100"/>
          <a:sy n="128" d="100"/>
        </p:scale>
        <p:origin x="192" y="776"/>
      </p:cViewPr>
      <p:guideLst/>
    </p:cSldViewPr>
  </p:slideViewPr>
  <p:outlineViewPr>
    <p:cViewPr>
      <p:scale>
        <a:sx n="33" d="100"/>
        <a:sy n="33" d="100"/>
      </p:scale>
      <p:origin x="0" y="-14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004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46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1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microsoft.com/office/2018/10/relationships/authors" Target="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3.fntdata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6.fntdata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261444-9200-C53A-04E8-A96E80BD8F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A3C5E-75A3-F792-473E-0E4C090AF0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3C4EA-9DD4-6B4F-9AC5-C7C5698CA2C0}" type="datetimeFigureOut">
              <a:rPr lang="en-RU" smtClean="0">
                <a:latin typeface="MTS Text" panose="020B0306020102020303" pitchFamily="34" charset="0"/>
              </a:rPr>
              <a:t>10/1/25</a:t>
            </a:fld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4FFFC-BD81-FA2F-B8BA-FFB756669F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AA6FE-2E2D-02EA-DF95-03FA3541DA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1D796-2725-DB46-B633-7F01878E0417}" type="slidenum">
              <a:rPr lang="en-RU" smtClean="0">
                <a:latin typeface="MTS Text" panose="020B0306020102020303" pitchFamily="34" charset="0"/>
              </a:rPr>
              <a:t>‹#›</a:t>
            </a:fld>
            <a:endParaRPr lang="en-RU">
              <a:latin typeface="MTS Text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3508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30C2EC30-7318-4140-AB7E-7A453A13E346}" type="datetimeFigureOut">
              <a:rPr lang="ru-RU" smtClean="0"/>
              <a:pPr/>
              <a:t>01.10.2025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FB9DBB27-19F2-BA47-9626-C091B64D844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19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1pPr>
    <a:lvl2pPr marL="48366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2pPr>
    <a:lvl3pPr marL="96731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3pPr>
    <a:lvl4pPr marL="145097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4pPr>
    <a:lvl5pPr marL="193463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5pPr>
    <a:lvl6pPr marL="241829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5000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454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избежать лишних </a:t>
            </a:r>
            <a:r>
              <a:rPr lang="ru-RU" dirty="0" err="1"/>
              <a:t>снепшотов</a:t>
            </a:r>
            <a:r>
              <a:rPr lang="ru-RU" dirty="0"/>
              <a:t> при рестарте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437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121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ad-hoc </a:t>
            </a:r>
            <a:r>
              <a:rPr lang="ru-RU" dirty="0" err="1"/>
              <a:t>снепшоты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385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32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 и сигнальная таблица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1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147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895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385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падает с ошибкой об отсутствии схемы таблицы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83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7804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почему длинные транзакции – плохо (горизонт событий)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7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видимости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064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видимости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675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решение с </a:t>
            </a:r>
            <a:r>
              <a:rPr lang="ru-RU" dirty="0" err="1"/>
              <a:t>инкрементальынм</a:t>
            </a:r>
            <a:r>
              <a:rPr lang="ru-RU" dirty="0"/>
              <a:t> </a:t>
            </a:r>
            <a:r>
              <a:rPr lang="ru-RU" dirty="0" err="1"/>
              <a:t>снепшотом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908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решение с </a:t>
            </a:r>
            <a:r>
              <a:rPr lang="ru-RU" dirty="0" err="1"/>
              <a:t>инкрементальынм</a:t>
            </a:r>
            <a:r>
              <a:rPr lang="ru-RU" dirty="0"/>
              <a:t> </a:t>
            </a:r>
            <a:r>
              <a:rPr lang="ru-RU" dirty="0" err="1"/>
              <a:t>снепшотом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6806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решение с </a:t>
            </a:r>
            <a:r>
              <a:rPr lang="ru-RU" dirty="0" err="1"/>
              <a:t>инкрементальынм</a:t>
            </a:r>
            <a:r>
              <a:rPr lang="ru-RU" dirty="0"/>
              <a:t> </a:t>
            </a:r>
            <a:r>
              <a:rPr lang="ru-RU" dirty="0" err="1"/>
              <a:t>снепшотом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331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1145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визуализация разбиения на </a:t>
            </a:r>
            <a:r>
              <a:rPr lang="ru-RU" dirty="0" err="1"/>
              <a:t>чанки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84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без ПК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8640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75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начальные условия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813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516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ускорить </a:t>
            </a:r>
            <a:r>
              <a:rPr lang="ru-RU" dirty="0" err="1"/>
              <a:t>снепшот</a:t>
            </a:r>
            <a:r>
              <a:rPr lang="ru-RU" dirty="0"/>
              <a:t> в целом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933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935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ru-RU" dirty="0" err="1"/>
              <a:t>снепшот</a:t>
            </a:r>
            <a:r>
              <a:rPr lang="ru-RU" dirty="0"/>
              <a:t> не запускается после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025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633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1599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3740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надежность и мониторинг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0387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199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</a:t>
            </a:r>
            <a:r>
              <a:rPr lang="en-US" dirty="0"/>
              <a:t>heartbeat </a:t>
            </a:r>
            <a:r>
              <a:rPr lang="ru-RU" dirty="0"/>
              <a:t>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772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</a:t>
            </a:r>
            <a:r>
              <a:rPr lang="ru-RU" dirty="0" err="1"/>
              <a:t>оффсетов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690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344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not enough disk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416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7744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мониторинг репликации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365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4106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8671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2672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качество данных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320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3551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восстановление потерянных </a:t>
            </a:r>
            <a:r>
              <a:rPr lang="en-US" dirty="0"/>
              <a:t>UPDATE/CREATE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69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с данными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6135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37364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3166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восстановление потерянных </a:t>
            </a:r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66228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889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репликация нестандартных таблиц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81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8497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0913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</a:t>
            </a:r>
            <a:r>
              <a:rPr lang="ru-RU" dirty="0" err="1"/>
              <a:t>партиционированные</a:t>
            </a:r>
            <a:r>
              <a:rPr lang="ru-RU" dirty="0"/>
              <a:t> таблицы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30586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1191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19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слот и публикация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4066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761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38959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репликация </a:t>
            </a:r>
            <a:r>
              <a:rPr lang="en-US" dirty="0" err="1"/>
              <a:t>hypertable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7814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0491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57170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0134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4940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1519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0981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673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7992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634250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4594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587919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60503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1206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40231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8418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3578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4215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изменение списка реплицируемых таблиц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34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3" b="26514"/>
          <a:stretch>
            <a:fillRect/>
          </a:stretch>
        </p:blipFill>
        <p:spPr>
          <a:xfrm>
            <a:off x="6361888" y="2430055"/>
            <a:ext cx="5838501" cy="445200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Дескриптор в 1-2 строки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31A6E3-DE61-4BB4-A79D-41DEE5D1E6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800" y="-3174"/>
            <a:ext cx="1285200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505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58DFCD-BC33-4381-8361-F0DD8C4712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3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3513" y="4631781"/>
            <a:ext cx="2556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35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5135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4D1ABD-79A5-4C5F-9422-ADDB1181F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42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0480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BA3826-C89B-4390-BD92-A29C79FDF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5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90919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90919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0563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AED757-44E5-4492-81F2-50847EBCDC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8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20660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главлени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2B57E1-F681-78E3-D876-BD483B3BED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08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D9B8263-F279-20EA-DBDE-4662E2DB3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FEFB6C4-6E03-201B-5FEF-4C0A7113E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08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ED419F4-319E-D777-4FD4-AC4F20DBC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479E2B3-FF83-FDC6-0CD2-4FE7DF3A13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08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AF7512D-8DBF-99FD-4928-8AB7E03A0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722BBA3-F0C4-B7AB-52DB-5277E2E2C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08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8926D86-4A4E-AED0-F97D-D6AC9ACBC4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0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A16CA9A-32DD-B1B0-A138-1C664E73D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50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764BB8-67F7-DB94-C10C-DF47A5AC8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C57A201-149E-D084-BC86-796C180660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50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7B5DA3C-24A9-77E7-FA1A-D404AC21F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22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7</a:t>
            </a:r>
            <a:endParaRPr lang="en-RU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941A4AC-C48F-11F7-7032-BD786BE35D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50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6D6267B-1A30-44EB-F35C-B4C8731B4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8</a:t>
            </a:r>
            <a:endParaRPr lang="en-RU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0083AEF-4470-5714-BA78-B282C728A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50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A92A44F-2691-D5B6-9F17-E32647C00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2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76882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910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О спикере</a:t>
            </a:r>
            <a:endParaRPr lang="en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5222668" y="1456494"/>
            <a:ext cx="6355879" cy="560313"/>
          </a:xfrm>
        </p:spPr>
        <p:txBody>
          <a:bodyPr/>
          <a:lstStyle>
            <a:lvl1pPr>
              <a:defRPr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Фамилия Имя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5222668" y="2016475"/>
            <a:ext cx="6355879" cy="659551"/>
          </a:xfrm>
        </p:spPr>
        <p:txBody>
          <a:bodyPr/>
          <a:lstStyle>
            <a:lvl1pPr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2668" y="3065885"/>
            <a:ext cx="635587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Мой опыт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2668" y="3505364"/>
            <a:ext cx="6355879" cy="65955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Описание опыта в одну или несколько строк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5222668" y="4890977"/>
            <a:ext cx="6355879" cy="443852"/>
          </a:xfrm>
        </p:spPr>
        <p:txBody>
          <a:bodyPr/>
          <a:lstStyle>
            <a:lvl1pPr>
              <a:defRPr lang="ru-RU" sz="2400" b="0" i="0" kern="12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О себе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5222668" y="5334497"/>
            <a:ext cx="6355879" cy="659551"/>
          </a:xfrm>
        </p:spPr>
        <p:txBody>
          <a:bodyPr/>
          <a:lstStyle>
            <a:lvl1pPr marL="457200" indent="-457200">
              <a:defRPr lang="ru-RU" sz="1800" b="0" i="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/>
              <a:t>Несколько фактов о себе в одну или несколько строк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1104900"/>
            <a:ext cx="4119408" cy="52451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2000" dirty="0">
                <a:ea typeface="+mn-ea"/>
              </a:defRPr>
            </a:lvl1pPr>
          </a:lstStyle>
          <a:p>
            <a:pPr lvl="0" algn="ctr"/>
            <a:r>
              <a:rPr lang="ru-RU" dirty="0"/>
              <a:t>Фотография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1816658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11168062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3916299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контент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4984" y="1104900"/>
            <a:ext cx="563469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4983" y="1544379"/>
            <a:ext cx="5634699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r>
              <a:rPr lang="en-US" dirty="0"/>
              <a:t> </a:t>
            </a:r>
            <a:r>
              <a:rPr lang="ru-RU" dirty="0"/>
              <a:t>и контентом</a:t>
            </a:r>
            <a:endParaRPr lang="en-RU" dirty="0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224983" y="2215690"/>
            <a:ext cx="56347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224983" y="3409434"/>
            <a:ext cx="56347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4117708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dirty="0">
                <a:solidFill>
                  <a:srgbClr val="FF0000"/>
                </a:solidFill>
                <a:ea typeface="+mn-ea"/>
              </a:defRPr>
            </a:lvl1pPr>
          </a:lstStyle>
          <a:p>
            <a:pPr lvl="0" algn="ctr"/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4007336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2 колонки</a:t>
            </a:r>
            <a:endParaRPr lang="en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6172200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515938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515938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72200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2642446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8A5FD2-4221-41D9-B508-732D5C8199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86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9" y="1104900"/>
            <a:ext cx="3234026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9" y="1544379"/>
            <a:ext cx="3234026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4279251" y="1104900"/>
            <a:ext cx="325120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4279251" y="1544379"/>
            <a:ext cx="3251200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8059738" y="1104900"/>
            <a:ext cx="352958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8059738" y="1544379"/>
            <a:ext cx="3529589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32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3 колонки</a:t>
            </a:r>
            <a:endParaRPr lang="en-RU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515939" y="2215690"/>
            <a:ext cx="3234026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3" hasCustomPrompt="1"/>
          </p:nvPr>
        </p:nvSpPr>
        <p:spPr>
          <a:xfrm>
            <a:off x="515939" y="3409434"/>
            <a:ext cx="3234026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4279251" y="2215690"/>
            <a:ext cx="32512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5" hasCustomPrompt="1"/>
          </p:nvPr>
        </p:nvSpPr>
        <p:spPr>
          <a:xfrm>
            <a:off x="4279251" y="3409434"/>
            <a:ext cx="32512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36" hasCustomPrompt="1"/>
          </p:nvPr>
        </p:nvSpPr>
        <p:spPr>
          <a:xfrm>
            <a:off x="8059737" y="2215690"/>
            <a:ext cx="352959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8059737" y="3409434"/>
            <a:ext cx="352959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590067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заголовк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500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AE89D33F-28CF-417A-B627-FCE643CE3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161991"/>
            <a:ext cx="10759604" cy="29048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accent6"/>
                </a:solidFill>
                <a:ea typeface="MTS Text" panose="020B0306020102020303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Рубрикатор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97165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859127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12308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5">
            <a:extLst>
              <a:ext uri="{FF2B5EF4-FFF2-40B4-BE49-F238E27FC236}">
                <a16:creationId xmlns:a16="http://schemas.microsoft.com/office/drawing/2014/main" id="{9DB5E251-F60A-72D0-BAD2-1FB2711EC1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563" y="4088242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535D68CC-7CD2-A79A-E5F3-DB9574E690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63" y="4463777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63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73566D6-4816-EFF8-17D7-AB6F98F28BB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61540" y="4089246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600208F0-78F3-84AE-C4E4-3EA276979E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4464781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3433862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2 (+иконк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1BF843B6-34BF-3082-21C0-3088154C01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563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E7838CAB-0F88-4F80-900D-69976A1E6A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4845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555764E7-A5ED-4F44-A1AC-57015528E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4845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958C07CD-2833-5175-7FFE-DE5882D9FFD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74845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FF8765E0-FF19-299F-1AD6-3A08ACBFA8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38D44D88-D18E-C09F-AA7F-F8FAE81646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7563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68E94CE1-9F71-1809-102F-8B28F19475F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7563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D8BD6A01-24A9-EA19-EC98-BA74089FDB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4845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25FB8D0F-E23F-1C5D-2ACD-2288671255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4845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2C0C9042-A59F-8FB4-9710-9F104F1C74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4845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8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86862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4568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6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537286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537286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9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605510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605510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1024846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8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126150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126150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0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45114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4516556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2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1318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3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13690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2" y="58773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5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61540" y="5877354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562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2326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2722889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7BB102-9BFF-7E2C-FABE-DB89EF68C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78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2B57E1-F681-78E3-D876-BD483B3BED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08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D9B8263-F279-20EA-DBDE-4662E2DB3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FEFB6C4-6E03-201B-5FEF-4C0A7113E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08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ED419F4-319E-D777-4FD4-AC4F20DBC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479E2B3-FF83-FDC6-0CD2-4FE7DF3A13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08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AF7512D-8DBF-99FD-4928-8AB7E03A0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722BBA3-F0C4-B7AB-52DB-5277E2E2C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08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8926D86-4A4E-AED0-F97D-D6AC9ACBC4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0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A16CA9A-32DD-B1B0-A138-1C664E73D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50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764BB8-67F7-DB94-C10C-DF47A5AC8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C57A201-149E-D084-BC86-796C180660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50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7B5DA3C-24A9-77E7-FA1A-D404AC21F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22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7</a:t>
            </a:r>
            <a:endParaRPr lang="en-RU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941A4AC-C48F-11F7-7032-BD786BE35D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50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6D6267B-1A30-44EB-F35C-B4C8731B4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8</a:t>
            </a:r>
            <a:endParaRPr lang="en-RU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0083AEF-4470-5714-BA78-B282C728A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50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A92A44F-2691-D5B6-9F17-E32647C00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2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6897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869C62F-906F-DC64-93B0-A34D3B92B3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475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781EE23-3A16-BF5A-AD40-F129CD6DD8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475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8D95B08-4685-5618-C299-01B45B847B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475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B115E02-261C-BBED-9AC8-08F8E1D4E9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475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94B6E2-0961-3B2C-E160-3910277EFF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475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5D4CF19-F69A-F9A0-572F-B40D3D2CFC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475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5EAB34-0B51-5E9E-5687-5DCE41460E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5273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A5E1103-4169-2E1C-C574-0D19B0EA58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65273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793CF08-12DC-41CE-C19C-18CDE6C88E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65273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39B90AD-837F-CDE0-AF18-BD0CFD0B690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5273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22B66DF-CDAD-C588-AB07-A0AB584A6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5273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A9207DBD-A1C7-4E82-5FEC-D0CB99D8F8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5273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4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38631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1699E87-5431-F121-C5D5-293FEC085C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1" name="Таблица 7">
            <a:extLst>
              <a:ext uri="{FF2B5EF4-FFF2-40B4-BE49-F238E27FC236}">
                <a16:creationId xmlns:a16="http://schemas.microsoft.com/office/drawing/2014/main" id="{7B4875DA-860C-84F6-6561-C9F8F8C0B54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171852"/>
            <a:ext cx="11145134" cy="5124654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062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A86975-4688-8C82-B576-8F5D6EEF8A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0572" y="1346200"/>
            <a:ext cx="4099655" cy="4536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вводное слово об</a:t>
            </a:r>
            <a:r>
              <a:rPr lang="en-US" dirty="0"/>
              <a:t> </a:t>
            </a:r>
            <a:r>
              <a:rPr lang="ru-RU" dirty="0"/>
              <a:t>информации в таблице</a:t>
            </a:r>
            <a:endParaRPr lang="en-RU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14F750F-20DE-16F5-D090-E9A153D15B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269506"/>
            <a:ext cx="6345265" cy="4896343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241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95F1D9D-91AD-6231-617E-B392C87568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1271457"/>
            <a:ext cx="10435754" cy="453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</a:t>
            </a:r>
            <a:br>
              <a:rPr lang="ru-RU" dirty="0"/>
            </a:br>
            <a:r>
              <a:rPr lang="ru-RU" dirty="0"/>
              <a:t>вводное слово об информации в таблице</a:t>
            </a:r>
            <a:endParaRPr lang="en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474E9D-0942-6675-B4AF-7640B2C7C5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5938" y="2183907"/>
            <a:ext cx="11145134" cy="3976342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144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0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D6C018-E573-46FD-942F-80333436E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4564570" y="1443628"/>
            <a:ext cx="7627430" cy="5438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E00DF-0F7D-2783-6A6F-C2C25054C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9B1AB9-AD95-4F9C-9B0A-FFF5994BD7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spcBef>
                <a:spcPts val="300"/>
              </a:spcBef>
              <a:defRPr lang="ru-RU" sz="20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bg2">
                    <a:lumMod val="90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3635960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3352800"/>
            <a:ext cx="2671763" cy="2743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0AD2AB-89E8-479F-B0D3-F94B327B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31DCA6-4AE6-2AA2-DC64-B626BBBA3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148" y="3201207"/>
            <a:ext cx="5671053" cy="264180"/>
          </a:xfrm>
        </p:spPr>
        <p:txBody>
          <a:bodyPr lIns="0" anchor="ctr"/>
          <a:lstStyle>
            <a:lvl1pPr>
              <a:defRPr sz="1800" b="0" i="0">
                <a:solidFill>
                  <a:schemeClr val="accent2">
                    <a:lumMod val="75000"/>
                  </a:schemeClr>
                </a:solidFill>
                <a:latin typeface="+mn-lt"/>
                <a:ea typeface="MTS Wide Medium" panose="020B0306020102020303" pitchFamily="34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4821DB-37BF-DE93-3A14-2AAEF8A29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149" y="2359963"/>
            <a:ext cx="5671052" cy="818663"/>
          </a:xfrm>
        </p:spPr>
        <p:txBody>
          <a:bodyPr anchor="b"/>
          <a:lstStyle>
            <a:lvl1pPr>
              <a:lnSpc>
                <a:spcPct val="80000"/>
              </a:lnSpc>
              <a:defRPr cap="none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ФИ спикера</a:t>
            </a:r>
          </a:p>
        </p:txBody>
      </p:sp>
      <p:sp>
        <p:nvSpPr>
          <p:cNvPr id="12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01149" y="3929789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01149" y="4447941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20157C01-83CD-0D93-4CDA-5DD550C8AE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78699" y="1400176"/>
            <a:ext cx="4398947" cy="4362450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Вставьте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09C0F2-E145-4E45-AE0D-5B86F1AC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4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9618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7022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9618" y="4631781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9618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 userDrawn="1"/>
        </p:nvCxnSpPr>
        <p:spPr>
          <a:xfrm>
            <a:off x="507377" y="3345803"/>
            <a:ext cx="0" cy="275019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9368B1-592F-4D17-A8E1-8A5A135620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48" y="671256"/>
            <a:ext cx="10646027" cy="292517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8E49F-55E7-BFC3-41C0-88BD23A9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893775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900" b="0" i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defRPr>
            </a:lvl1pPr>
          </a:lstStyle>
          <a:p>
            <a:pPr defTabSz="430123"/>
            <a:fld id="{A7E88AC1-0904-3C47-875C-3F6E82802988}" type="slidenum">
              <a:rPr lang="en-RU" smtClean="0"/>
              <a:pPr defTabSz="430123"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2547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92" r:id="rId2"/>
    <p:sldLayoutId id="2147483893" r:id="rId3"/>
    <p:sldLayoutId id="2147483879" r:id="rId4"/>
    <p:sldLayoutId id="2147483891" r:id="rId5"/>
    <p:sldLayoutId id="2147483868" r:id="rId6"/>
    <p:sldLayoutId id="2147483882" r:id="rId7"/>
    <p:sldLayoutId id="214748388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7" r:id="rId14"/>
    <p:sldLayoutId id="2147483908" r:id="rId15"/>
  </p:sldLayoutIdLst>
  <p:hf hdr="0" ftr="0" dt="0"/>
  <p:txStyles>
    <p:titleStyle>
      <a:lvl1pPr algn="l" defTabSz="967502" rtl="0" eaLnBrk="1" latinLnBrk="0" hangingPunct="1">
        <a:spcBef>
          <a:spcPct val="0"/>
        </a:spcBef>
        <a:buNone/>
        <a:defRPr lang="ru-RU" sz="5400" b="0" i="0" kern="1200" cap="all" spc="-71" baseline="0" dirty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480" userDrawn="1">
          <p15:clr>
            <a:srgbClr val="F26B43"/>
          </p15:clr>
        </p15:guide>
        <p15:guide id="30" orient="horz" pos="672" userDrawn="1">
          <p15:clr>
            <a:srgbClr val="F26B43"/>
          </p15:clr>
        </p15:guide>
        <p15:guide id="31" orient="horz" pos="768" userDrawn="1">
          <p15:clr>
            <a:srgbClr val="F26B43"/>
          </p15:clr>
        </p15:guide>
        <p15:guide id="32" orient="horz" pos="960" userDrawn="1">
          <p15:clr>
            <a:srgbClr val="F26B43"/>
          </p15:clr>
        </p15:guide>
        <p15:guide id="33" orient="horz" pos="1056" userDrawn="1">
          <p15:clr>
            <a:srgbClr val="F26B43"/>
          </p15:clr>
        </p15:guide>
        <p15:guide id="34" orient="horz" pos="1248" userDrawn="1">
          <p15:clr>
            <a:srgbClr val="F26B43"/>
          </p15:clr>
        </p15:guide>
        <p15:guide id="35" orient="horz" pos="1344" userDrawn="1">
          <p15:clr>
            <a:srgbClr val="F26B43"/>
          </p15:clr>
        </p15:guide>
        <p15:guide id="36" orient="horz" pos="1536" userDrawn="1">
          <p15:clr>
            <a:srgbClr val="F26B43"/>
          </p15:clr>
        </p15:guide>
        <p15:guide id="37" orient="horz" pos="1632" userDrawn="1">
          <p15:clr>
            <a:srgbClr val="F26B43"/>
          </p15:clr>
        </p15:guide>
        <p15:guide id="38" orient="horz" pos="1824" userDrawn="1">
          <p15:clr>
            <a:srgbClr val="F26B43"/>
          </p15:clr>
        </p15:guide>
        <p15:guide id="39" orient="horz" pos="1920" userDrawn="1">
          <p15:clr>
            <a:srgbClr val="F26B43"/>
          </p15:clr>
        </p15:guide>
        <p15:guide id="40" orient="horz" pos="2112" userDrawn="1">
          <p15:clr>
            <a:srgbClr val="F26B43"/>
          </p15:clr>
        </p15:guide>
        <p15:guide id="41" orient="horz" pos="2208" userDrawn="1">
          <p15:clr>
            <a:srgbClr val="F26B43"/>
          </p15:clr>
        </p15:guide>
        <p15:guide id="42" orient="horz" pos="2400" userDrawn="1">
          <p15:clr>
            <a:srgbClr val="F26B43"/>
          </p15:clr>
        </p15:guide>
        <p15:guide id="43" orient="horz" pos="2496" userDrawn="1">
          <p15:clr>
            <a:srgbClr val="F26B43"/>
          </p15:clr>
        </p15:guide>
        <p15:guide id="44" orient="horz" pos="2688" userDrawn="1">
          <p15:clr>
            <a:srgbClr val="F26B43"/>
          </p15:clr>
        </p15:guide>
        <p15:guide id="45" orient="horz" pos="2784" userDrawn="1">
          <p15:clr>
            <a:srgbClr val="F26B43"/>
          </p15:clr>
        </p15:guide>
        <p15:guide id="46" orient="horz" pos="2976" userDrawn="1">
          <p15:clr>
            <a:srgbClr val="F26B43"/>
          </p15:clr>
        </p15:guide>
        <p15:guide id="47" orient="horz" pos="3072" userDrawn="1">
          <p15:clr>
            <a:srgbClr val="F26B43"/>
          </p15:clr>
        </p15:guide>
        <p15:guide id="48" orient="horz" pos="3264" userDrawn="1">
          <p15:clr>
            <a:srgbClr val="F26B43"/>
          </p15:clr>
        </p15:guide>
        <p15:guide id="49" orient="horz" pos="3360" userDrawn="1">
          <p15:clr>
            <a:srgbClr val="F26B43"/>
          </p15:clr>
        </p15:guide>
        <p15:guide id="50" orient="horz" pos="3552" userDrawn="1">
          <p15:clr>
            <a:srgbClr val="F26B43"/>
          </p15:clr>
        </p15:guide>
        <p15:guide id="51" orient="horz" pos="3648" userDrawn="1">
          <p15:clr>
            <a:srgbClr val="F26B43"/>
          </p15:clr>
        </p15:guide>
        <p15:guide id="52" orient="horz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724521"/>
            <a:ext cx="11160125" cy="3585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574208-60C5-6FF5-D170-972CF8BF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722703"/>
            <a:ext cx="11160124" cy="4622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F4EA691-3489-412A-83F4-8E85FA046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2098D5-EA51-E05E-6217-545530327DB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0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59" r:id="rId2"/>
    <p:sldLayoutId id="2147483896" r:id="rId3"/>
    <p:sldLayoutId id="2147483897" r:id="rId4"/>
    <p:sldLayoutId id="2147483898" r:id="rId5"/>
    <p:sldLayoutId id="2147483895" r:id="rId6"/>
    <p:sldLayoutId id="2147483862" r:id="rId7"/>
    <p:sldLayoutId id="2147483885" r:id="rId8"/>
    <p:sldLayoutId id="2147483899" r:id="rId9"/>
    <p:sldLayoutId id="2147483886" r:id="rId10"/>
    <p:sldLayoutId id="2147483887" r:id="rId11"/>
    <p:sldLayoutId id="2147483889" r:id="rId12"/>
    <p:sldLayoutId id="2147483888" r:id="rId13"/>
    <p:sldLayoutId id="2147483890" r:id="rId14"/>
    <p:sldLayoutId id="2147483869" r:id="rId15"/>
    <p:sldLayoutId id="2147483876" r:id="rId16"/>
    <p:sldLayoutId id="2147483878" r:id="rId17"/>
    <p:sldLayoutId id="2147483877" r:id="rId18"/>
    <p:sldLayoutId id="2147483881" r:id="rId19"/>
  </p:sldLayoutIdLst>
  <p:hf hdr="0" ftr="0" dt="0"/>
  <p:txStyles>
    <p:titleStyle>
      <a:lvl1pPr algn="l" defTabSz="967502" rtl="0" eaLnBrk="1" latinLnBrk="0" hangingPunct="1">
        <a:lnSpc>
          <a:spcPct val="90000"/>
        </a:lnSpc>
        <a:spcBef>
          <a:spcPct val="0"/>
        </a:spcBef>
        <a:buNone/>
        <a:defRPr lang="ru-RU" sz="3200" b="0" i="0" kern="1200" cap="none" spc="107" baseline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3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320" userDrawn="1">
          <p15:clr>
            <a:srgbClr val="F26B43"/>
          </p15:clr>
        </p15:guide>
        <p15:guide id="30" orient="horz" pos="696" userDrawn="1">
          <p15:clr>
            <a:srgbClr val="F26B43"/>
          </p15:clr>
        </p15:guide>
        <p15:guide id="31" orient="horz" pos="792" userDrawn="1">
          <p15:clr>
            <a:srgbClr val="F26B43"/>
          </p15:clr>
        </p15:guide>
        <p15:guide id="32" orient="horz" pos="1168" userDrawn="1">
          <p15:clr>
            <a:srgbClr val="F26B43"/>
          </p15:clr>
        </p15:guide>
        <p15:guide id="33" orient="horz" pos="1264" userDrawn="1">
          <p15:clr>
            <a:srgbClr val="F26B43"/>
          </p15:clr>
        </p15:guide>
        <p15:guide id="34" orient="horz" pos="1661" userDrawn="1">
          <p15:clr>
            <a:srgbClr val="F26B43"/>
          </p15:clr>
        </p15:guide>
        <p15:guide id="35" orient="horz" pos="1736" userDrawn="1">
          <p15:clr>
            <a:srgbClr val="F26B43"/>
          </p15:clr>
        </p15:guide>
        <p15:guide id="36" orient="horz" pos="2112" userDrawn="1">
          <p15:clr>
            <a:srgbClr val="F26B43"/>
          </p15:clr>
        </p15:guide>
        <p15:guide id="37" orient="horz" pos="2208" userDrawn="1">
          <p15:clr>
            <a:srgbClr val="F26B43"/>
          </p15:clr>
        </p15:guide>
        <p15:guide id="38" orient="horz" pos="2584" userDrawn="1">
          <p15:clr>
            <a:srgbClr val="F26B43"/>
          </p15:clr>
        </p15:guide>
        <p15:guide id="39" orient="horz" pos="2680" userDrawn="1">
          <p15:clr>
            <a:srgbClr val="F26B43"/>
          </p15:clr>
        </p15:guide>
        <p15:guide id="40" orient="horz" pos="3056" userDrawn="1">
          <p15:clr>
            <a:srgbClr val="F26B43"/>
          </p15:clr>
        </p15:guide>
        <p15:guide id="41" orient="horz" pos="3152" userDrawn="1">
          <p15:clr>
            <a:srgbClr val="F26B43"/>
          </p15:clr>
        </p15:guide>
        <p15:guide id="42" orient="horz" pos="3528" userDrawn="1">
          <p15:clr>
            <a:srgbClr val="F26B43"/>
          </p15:clr>
        </p15:guide>
        <p15:guide id="43" orient="horz" pos="3624" userDrawn="1">
          <p15:clr>
            <a:srgbClr val="F26B43"/>
          </p15:clr>
        </p15:guide>
        <p15:guide id="44" orient="horz" pos="40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redhat.com/browse/DBZ-905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habr.com/ru/companies/otus/articles/494784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en.wikipedia.org/wiki/Change_data_capture/" TargetMode="External"/><Relationship Id="rId4" Type="http://schemas.openxmlformats.org/officeDocument/2006/relationships/hyperlink" Target="https://blog.nashtechglobal.com/streaming-data-with-log-based-cdc-using-debezium-kafka-and-ksql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postgres-operat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23894" y="872066"/>
            <a:ext cx="7719439" cy="4461934"/>
          </a:xfrm>
        </p:spPr>
        <p:txBody>
          <a:bodyPr/>
          <a:lstStyle/>
          <a:p>
            <a:r>
              <a:rPr lang="en-US" sz="4000" dirty="0" err="1"/>
              <a:t>Debezium</a:t>
            </a:r>
            <a:r>
              <a:rPr lang="en-US" sz="4000" dirty="0"/>
              <a:t> </a:t>
            </a:r>
            <a:r>
              <a:rPr lang="ru-RU" sz="4000" dirty="0"/>
              <a:t>и </a:t>
            </a:r>
            <a:r>
              <a:rPr lang="en-US" sz="4000" dirty="0"/>
              <a:t>PostgreSQL </a:t>
            </a:r>
            <a:r>
              <a:rPr lang="ru-RU" sz="4000" dirty="0"/>
              <a:t>после </a:t>
            </a:r>
            <a:r>
              <a:rPr lang="en-US" sz="4000" dirty="0"/>
              <a:t>happy-path: </a:t>
            </a:r>
            <a:br>
              <a:rPr lang="ru-RU" sz="4000" dirty="0"/>
            </a:br>
            <a:r>
              <a:rPr lang="ru-RU" sz="4000" dirty="0"/>
              <a:t>какие проблемы ждут в </a:t>
            </a:r>
            <a:r>
              <a:rPr lang="ru-RU" sz="4000" dirty="0" err="1"/>
              <a:t>проде</a:t>
            </a:r>
            <a:r>
              <a:rPr lang="ru-RU" sz="4000" dirty="0"/>
              <a:t> и как их решать</a:t>
            </a:r>
            <a:br>
              <a:rPr lang="ru-RU" sz="4000" dirty="0"/>
            </a:b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8584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10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28057" y="4913019"/>
            <a:ext cx="7049194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52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11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12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4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 err="1"/>
              <a:t>s</a:t>
            </a:r>
            <a:r>
              <a:rPr lang="en-US" sz="1800" dirty="0" err="1"/>
              <a:t>napshot.mode</a:t>
            </a:r>
            <a:r>
              <a:rPr lang="en-US" sz="1800" dirty="0"/>
              <a:t>=INITIAL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13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79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14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8A4EF-1FFD-0A49-9AA1-782DE9D6B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42158-B8F2-5F49-9E3E-9C4D0E9925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800" dirty="0"/>
              <a:t>Создать новый слот и публикацию рядом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snapshot.mode</a:t>
            </a:r>
            <a:r>
              <a:rPr lang="en-US" sz="1800" dirty="0"/>
              <a:t>=INITIAL_ALWAYS &amp; ALTER PUBLICATION {name}</a:t>
            </a:r>
            <a:r>
              <a:rPr lang="ru-RU" sz="1800" dirty="0"/>
              <a:t> </a:t>
            </a:r>
            <a:r>
              <a:rPr lang="en-US" sz="1800" dirty="0"/>
              <a:t>ADD TABLE {table}; &amp; </a:t>
            </a:r>
            <a:r>
              <a:rPr lang="ru-RU" sz="1800" dirty="0"/>
              <a:t>рестарт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15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56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50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Запускать </a:t>
            </a:r>
            <a:r>
              <a:rPr lang="ru-RU" sz="1600" dirty="0" err="1"/>
              <a:t>снепшоты</a:t>
            </a:r>
            <a:r>
              <a:rPr lang="ru-RU" sz="1600" dirty="0"/>
              <a:t> самостоятельно по нужному подмножеству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34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18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67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16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2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4510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snapshot.mode</a:t>
            </a:r>
            <a:r>
              <a:rPr lang="en-US" sz="1600" dirty="0"/>
              <a:t>=INITIAL </a:t>
            </a:r>
            <a:r>
              <a:rPr lang="ru-RU" sz="1600" dirty="0"/>
              <a:t>или</a:t>
            </a:r>
            <a:r>
              <a:rPr lang="en-US" sz="1600" dirty="0"/>
              <a:t> </a:t>
            </a:r>
            <a:r>
              <a:rPr lang="en-US" sz="1600" dirty="0" err="1"/>
              <a:t>snapshot.mode</a:t>
            </a:r>
            <a:r>
              <a:rPr lang="en-US" sz="1600" dirty="0"/>
              <a:t>=NO_DATA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сигналы (</a:t>
            </a:r>
            <a:r>
              <a:rPr lang="en-US" sz="1600" dirty="0" err="1"/>
              <a:t>kafka</a:t>
            </a:r>
            <a:r>
              <a:rPr lang="en-US" sz="1600" dirty="0"/>
              <a:t>, </a:t>
            </a:r>
            <a:r>
              <a:rPr lang="en-US" sz="1600" dirty="0" err="1"/>
              <a:t>jmx</a:t>
            </a:r>
            <a:r>
              <a:rPr lang="en-US" sz="1600" dirty="0"/>
              <a:t>, source, custom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59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21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78D54AC-8E2B-0C48-A635-268243D111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64" t="-293" r="10966" b="-829"/>
          <a:stretch/>
        </p:blipFill>
        <p:spPr>
          <a:xfrm>
            <a:off x="307216" y="1739348"/>
            <a:ext cx="11728474" cy="3081129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BF099A7-3BE0-A948-8E1F-DDAA0F0A5530}"/>
              </a:ext>
            </a:extLst>
          </p:cNvPr>
          <p:cNvSpPr/>
          <p:nvPr/>
        </p:nvSpPr>
        <p:spPr>
          <a:xfrm>
            <a:off x="307216" y="2331499"/>
            <a:ext cx="4145514" cy="1574579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5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78D54AC-8E2B-0C48-A635-268243D111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64" t="-293" r="10966" b="-829"/>
          <a:stretch/>
        </p:blipFill>
        <p:spPr>
          <a:xfrm>
            <a:off x="307216" y="1739348"/>
            <a:ext cx="11728474" cy="3081129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BF099A7-3BE0-A948-8E1F-DDAA0F0A5530}"/>
              </a:ext>
            </a:extLst>
          </p:cNvPr>
          <p:cNvSpPr/>
          <p:nvPr/>
        </p:nvSpPr>
        <p:spPr>
          <a:xfrm>
            <a:off x="307216" y="3806687"/>
            <a:ext cx="11687076" cy="101379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3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После выполнения </a:t>
            </a:r>
            <a:r>
              <a:rPr lang="ru-RU" sz="1800" dirty="0" err="1"/>
              <a:t>снепшота</a:t>
            </a:r>
            <a:r>
              <a:rPr lang="ru-RU" sz="1800" dirty="0"/>
              <a:t> </a:t>
            </a:r>
            <a:r>
              <a:rPr lang="ru-RU" sz="1800" dirty="0" err="1"/>
              <a:t>стриминг</a:t>
            </a:r>
            <a:r>
              <a:rPr lang="ru-RU" sz="1800" dirty="0"/>
              <a:t> данных не продолжается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</a:t>
            </a:r>
            <a:r>
              <a:rPr lang="ru-RU" dirty="0" err="1"/>
              <a:t>снепшота</a:t>
            </a:r>
            <a:r>
              <a:rPr lang="ru-RU" dirty="0"/>
              <a:t> не запускается </a:t>
            </a:r>
            <a:r>
              <a:rPr lang="ru-RU" dirty="0" err="1"/>
              <a:t>стриминг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C4B2D-3078-5949-887E-62B513FAA01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D23392-5318-8947-9350-317F838B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После выполнения </a:t>
            </a:r>
            <a:r>
              <a:rPr lang="ru-RU" sz="1800" dirty="0" err="1"/>
              <a:t>снепшота</a:t>
            </a:r>
            <a:r>
              <a:rPr lang="ru-RU" sz="1800" dirty="0"/>
              <a:t> </a:t>
            </a:r>
            <a:r>
              <a:rPr lang="ru-RU" sz="1800" dirty="0" err="1"/>
              <a:t>стриминг</a:t>
            </a:r>
            <a:r>
              <a:rPr lang="ru-RU" sz="1800" dirty="0"/>
              <a:t> данных не продолжается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Обновиться до </a:t>
            </a:r>
            <a:r>
              <a:rPr lang="en-US" sz="1600" dirty="0"/>
              <a:t>&gt;3.1.2.Final</a:t>
            </a:r>
            <a:r>
              <a:rPr lang="ru-RU" sz="1600" dirty="0"/>
              <a:t> (Баг: </a:t>
            </a:r>
            <a:r>
              <a:rPr lang="en-US" sz="1600" dirty="0">
                <a:hlinkClick r:id="rId3"/>
              </a:rPr>
              <a:t>DBZ-9055</a:t>
            </a:r>
            <a:r>
              <a:rPr lang="ru-RU" sz="1600" dirty="0"/>
              <a:t>)</a:t>
            </a: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</a:t>
            </a:r>
            <a:r>
              <a:rPr lang="ru-RU" dirty="0" err="1"/>
              <a:t>снепшота</a:t>
            </a:r>
            <a:r>
              <a:rPr lang="ru-RU" dirty="0"/>
              <a:t> не запускается </a:t>
            </a:r>
            <a:r>
              <a:rPr lang="ru-RU" dirty="0" err="1"/>
              <a:t>стриминг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3015450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B5BAD-3D05-2B4E-8BD8-33E124E648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E1A84-B2FD-0B4C-8018-0083BEA826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5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26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6F8DAA5-6D73-8140-87EF-600B8D5848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r="4739"/>
          <a:stretch>
            <a:fillRect/>
          </a:stretch>
        </p:blipFill>
        <p:spPr bwMode="auto">
          <a:xfrm>
            <a:off x="515938" y="1104900"/>
            <a:ext cx="11168062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0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6F8DAA5-6D73-8140-87EF-600B8D5848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r="4739"/>
          <a:stretch>
            <a:fillRect/>
          </a:stretch>
        </p:blipFill>
        <p:spPr bwMode="auto">
          <a:xfrm>
            <a:off x="515938" y="1104900"/>
            <a:ext cx="11168062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F273F2D-9431-1546-8C7B-67B4F6C39D0F}"/>
              </a:ext>
            </a:extLst>
          </p:cNvPr>
          <p:cNvSpPr/>
          <p:nvPr/>
        </p:nvSpPr>
        <p:spPr>
          <a:xfrm>
            <a:off x="3031962" y="4531781"/>
            <a:ext cx="1937971" cy="438152"/>
          </a:xfrm>
          <a:prstGeom prst="frame">
            <a:avLst>
              <a:gd name="adj1" fmla="val 55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76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28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22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29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228ADB78-0FFB-F34E-861C-CA57BAE28753}"/>
              </a:ext>
            </a:extLst>
          </p:cNvPr>
          <p:cNvSpPr/>
          <p:nvPr/>
        </p:nvSpPr>
        <p:spPr>
          <a:xfrm>
            <a:off x="3988689" y="2025647"/>
            <a:ext cx="1599311" cy="438152"/>
          </a:xfrm>
          <a:prstGeom prst="frame">
            <a:avLst>
              <a:gd name="adj1" fmla="val 55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3412925-8DC9-8045-81C8-0BEBA30E847B}"/>
              </a:ext>
            </a:extLst>
          </p:cNvPr>
          <p:cNvSpPr/>
          <p:nvPr/>
        </p:nvSpPr>
        <p:spPr>
          <a:xfrm>
            <a:off x="5600700" y="3070400"/>
            <a:ext cx="3788833" cy="1526999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5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3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45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30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D4B6F4EC-7E94-944A-85A2-A841D4CD2651}"/>
              </a:ext>
            </a:extLst>
          </p:cNvPr>
          <p:cNvSpPr/>
          <p:nvPr/>
        </p:nvSpPr>
        <p:spPr>
          <a:xfrm>
            <a:off x="5880101" y="1681867"/>
            <a:ext cx="3221566" cy="1577799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2588C83-6D70-8D49-987F-50CABA7CF63B}"/>
              </a:ext>
            </a:extLst>
          </p:cNvPr>
          <p:cNvSpPr/>
          <p:nvPr/>
        </p:nvSpPr>
        <p:spPr>
          <a:xfrm>
            <a:off x="5753101" y="4350108"/>
            <a:ext cx="3162300" cy="1669692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D6FF1793-5964-0B4C-A3EE-36FA3ABFFC24}"/>
              </a:ext>
            </a:extLst>
          </p:cNvPr>
          <p:cNvSpPr/>
          <p:nvPr/>
        </p:nvSpPr>
        <p:spPr>
          <a:xfrm>
            <a:off x="3920067" y="2433642"/>
            <a:ext cx="1803400" cy="368825"/>
          </a:xfrm>
          <a:prstGeom prst="frame">
            <a:avLst>
              <a:gd name="adj1" fmla="val 67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434E9A0-72B7-6742-86C2-C6123BBE900F}"/>
              </a:ext>
            </a:extLst>
          </p:cNvPr>
          <p:cNvSpPr/>
          <p:nvPr/>
        </p:nvSpPr>
        <p:spPr>
          <a:xfrm>
            <a:off x="3754967" y="1720812"/>
            <a:ext cx="1803400" cy="368825"/>
          </a:xfrm>
          <a:prstGeom prst="frame">
            <a:avLst>
              <a:gd name="adj1" fmla="val 67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0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INCREMENTAL </a:t>
            </a:r>
            <a:r>
              <a:rPr lang="ru-RU" sz="1600" dirty="0" err="1"/>
              <a:t>снепшот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Работает только с типом </a:t>
            </a:r>
            <a:r>
              <a:rPr lang="en-US" sz="1600" dirty="0">
                <a:solidFill>
                  <a:schemeClr val="accent6"/>
                </a:solidFill>
              </a:rPr>
              <a:t>source</a:t>
            </a:r>
            <a:endParaRPr lang="ru-RU" sz="16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946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8510E46-79A2-2748-84A4-E59C757FD2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794" t="-261" r="52934" b="-1369"/>
          <a:stretch/>
        </p:blipFill>
        <p:spPr>
          <a:xfrm>
            <a:off x="217582" y="1615109"/>
            <a:ext cx="11756835" cy="3627782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4717ACCB-D75C-AB48-84DD-0A06D09ADADC}"/>
              </a:ext>
            </a:extLst>
          </p:cNvPr>
          <p:cNvSpPr/>
          <p:nvPr/>
        </p:nvSpPr>
        <p:spPr>
          <a:xfrm>
            <a:off x="2085562" y="3962482"/>
            <a:ext cx="3699012" cy="768544"/>
          </a:xfrm>
          <a:prstGeom prst="frame">
            <a:avLst>
              <a:gd name="adj1" fmla="val 350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33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290" name="Picture 2" descr="DBLog — общий фреймворк для Change Data Capture / Хабр">
            <a:extLst>
              <a:ext uri="{FF2B5EF4-FFF2-40B4-BE49-F238E27FC236}">
                <a16:creationId xmlns:a16="http://schemas.microsoft.com/office/drawing/2014/main" id="{D1E2F5F2-66FF-EA4A-A8D4-39524372A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4" t="2928" r="19931"/>
          <a:stretch/>
        </p:blipFill>
        <p:spPr bwMode="auto">
          <a:xfrm>
            <a:off x="893311" y="1233775"/>
            <a:ext cx="5202689" cy="439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4E8BB-9981-274B-A78A-6AD7EE99CFAD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4"/>
              </a:rPr>
              <a:t>https://habr.com/ru/companies/otus/articles/494784/</a:t>
            </a:r>
            <a:endParaRPr lang="en-US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3164A-DF6A-E94E-8122-DF11A052DAE9}"/>
              </a:ext>
            </a:extLst>
          </p:cNvPr>
          <p:cNvSpPr txBox="1"/>
          <p:nvPr/>
        </p:nvSpPr>
        <p:spPr>
          <a:xfrm>
            <a:off x="7297601" y="3241963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600" dirty="0">
                <a:latin typeface="+mj-lt"/>
              </a:rPr>
              <a:t>Размер </a:t>
            </a:r>
            <a:r>
              <a:rPr lang="ru-RU" sz="1600" dirty="0" err="1">
                <a:latin typeface="+mj-lt"/>
              </a:rPr>
              <a:t>чанка</a:t>
            </a:r>
            <a:r>
              <a:rPr lang="ru-RU" sz="1600" dirty="0">
                <a:latin typeface="+mj-lt"/>
              </a:rPr>
              <a:t>: 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+mj-lt"/>
              </a:rPr>
              <a:t>incremental.snapshot.chunk.size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441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C148-DDE8-694D-A4A9-4C9C240ED5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5A3FD-2337-1D43-A2E1-8C2B0044D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версии </a:t>
            </a:r>
            <a:r>
              <a:rPr lang="en-US" sz="1600" dirty="0" err="1"/>
              <a:t>debezium</a:t>
            </a:r>
            <a:r>
              <a:rPr lang="en-US" sz="1600" dirty="0"/>
              <a:t> 2.2 </a:t>
            </a:r>
            <a:r>
              <a:rPr lang="ru-RU" sz="1600" dirty="0"/>
              <a:t>есть возможность в сигналах использовать </a:t>
            </a:r>
            <a:r>
              <a:rPr lang="en-US" sz="1600" dirty="0" err="1"/>
              <a:t>surrogate.key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3786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7B75539-43E8-704C-B8E8-8E9D26E8C9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81" t="-315" r="36486" b="2637"/>
          <a:stretch/>
        </p:blipFill>
        <p:spPr>
          <a:xfrm>
            <a:off x="219685" y="2112064"/>
            <a:ext cx="11752630" cy="2633871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0C1DD64-15E4-EC4B-AB31-0BE2E305C878}"/>
              </a:ext>
            </a:extLst>
          </p:cNvPr>
          <p:cNvSpPr/>
          <p:nvPr/>
        </p:nvSpPr>
        <p:spPr>
          <a:xfrm>
            <a:off x="8744473" y="3825308"/>
            <a:ext cx="3227842" cy="498213"/>
          </a:xfrm>
          <a:prstGeom prst="frame">
            <a:avLst>
              <a:gd name="adj1" fmla="val 3586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9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1CE21-AFD5-F444-8BBF-7252F19526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1FCF3-E4C3-4B46-8553-4BC6105DD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4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Реализовать </a:t>
            </a:r>
            <a:r>
              <a:rPr lang="ru-RU" sz="1600" dirty="0" err="1"/>
              <a:t>кастомную</a:t>
            </a:r>
            <a:r>
              <a:rPr lang="ru-RU" sz="1600" dirty="0"/>
              <a:t> логику снятия </a:t>
            </a:r>
            <a:r>
              <a:rPr lang="ru-RU" sz="1600" dirty="0" err="1"/>
              <a:t>снепшота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другие готовые решения (</a:t>
            </a:r>
            <a:r>
              <a:rPr lang="en-US" sz="1600" dirty="0"/>
              <a:t>e.g. Apache </a:t>
            </a:r>
            <a:r>
              <a:rPr lang="en-US" sz="1600" dirty="0" err="1"/>
              <a:t>Flink</a:t>
            </a:r>
            <a:r>
              <a:rPr lang="en-US" sz="1600" dirty="0"/>
              <a:t> CDC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82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FD7D1-EDF2-074A-927D-758AF40DE1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B134C-65F5-3C45-9937-B40D84FDF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“CDC”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4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DEC1351-3A92-5349-8C66-E8D5C979EE4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b="107"/>
          <a:stretch>
            <a:fillRect/>
          </a:stretch>
        </p:blipFill>
        <p:spPr bwMode="auto">
          <a:xfrm>
            <a:off x="495300" y="1104900"/>
            <a:ext cx="111887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38A024-CBD7-D64D-B4C3-D6E9D840CA40}"/>
              </a:ext>
            </a:extLst>
          </p:cNvPr>
          <p:cNvSpPr txBox="1"/>
          <p:nvPr/>
        </p:nvSpPr>
        <p:spPr>
          <a:xfrm>
            <a:off x="664555" y="6499587"/>
            <a:ext cx="9690178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4"/>
              </a:rPr>
              <a:t>https://blog.nashtechglobal.com/streaming-data-with-log-based-cdc-using-debezium-kafka-and-ksql/</a:t>
            </a:r>
            <a:endParaRPr lang="en-US" sz="12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F70AA-42A8-C941-9DF7-8DB00DD626C6}"/>
              </a:ext>
            </a:extLst>
          </p:cNvPr>
          <p:cNvSpPr txBox="1"/>
          <p:nvPr/>
        </p:nvSpPr>
        <p:spPr>
          <a:xfrm>
            <a:off x="664555" y="6125514"/>
            <a:ext cx="9690178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200" dirty="0">
                <a:latin typeface="+mj-lt"/>
              </a:rPr>
              <a:t>Подробнее про </a:t>
            </a:r>
            <a:r>
              <a:rPr lang="en-US" sz="1200" dirty="0">
                <a:latin typeface="+mj-lt"/>
              </a:rPr>
              <a:t>CDC</a:t>
            </a:r>
            <a:r>
              <a:rPr lang="ru-RU" sz="1200" dirty="0">
                <a:latin typeface="+mj-lt"/>
              </a:rPr>
              <a:t>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https://en.wikipedia.org/wiki/Change_data_capture</a:t>
            </a:r>
            <a:r>
              <a:rPr lang="en-US" sz="1200" dirty="0">
                <a:latin typeface="+mj-lt"/>
                <a:hlinkClick r:id="rId5"/>
              </a:rPr>
              <a:t>/</a:t>
            </a:r>
            <a:endParaRPr lang="en-US" sz="1200" dirty="0">
              <a:latin typeface="+mj-lt"/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762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Предварительно </a:t>
            </a:r>
            <a:r>
              <a:rPr lang="ru-RU" sz="1600" dirty="0" err="1"/>
              <a:t>стригеррить</a:t>
            </a:r>
            <a:r>
              <a:rPr lang="ru-RU" sz="1600" dirty="0"/>
              <a:t> любое изменение по таблице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Обновить </a:t>
            </a:r>
            <a:r>
              <a:rPr lang="en-US" sz="1600" dirty="0" err="1"/>
              <a:t>debezium</a:t>
            </a:r>
            <a:r>
              <a:rPr lang="en-US" sz="1600" dirty="0"/>
              <a:t> </a:t>
            </a:r>
            <a:r>
              <a:rPr lang="ru-RU" sz="1600" dirty="0"/>
              <a:t>до версии </a:t>
            </a:r>
            <a:r>
              <a:rPr lang="en-US" sz="1600" dirty="0"/>
              <a:t>&gt;3.1.2.Final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Запустить </a:t>
            </a:r>
            <a:r>
              <a:rPr lang="en-US" sz="1600" dirty="0"/>
              <a:t>BLOCKING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 и </a:t>
            </a:r>
            <a:r>
              <a:rPr lang="en-US" sz="1600" dirty="0"/>
              <a:t>LIMIT 0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413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144C-1970-4648-BAEA-79ACC042A5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B360D-20EE-8542-8811-5294CE9D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9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</a:t>
            </a:r>
            <a:r>
              <a:rPr lang="en-US" sz="1600" dirty="0"/>
              <a:t>pg16 </a:t>
            </a:r>
            <a:r>
              <a:rPr lang="ru-RU" sz="1600" dirty="0"/>
              <a:t>и </a:t>
            </a:r>
            <a:r>
              <a:rPr lang="en-US" sz="1600" dirty="0" err="1"/>
              <a:t>debezium</a:t>
            </a:r>
            <a:r>
              <a:rPr lang="en-US" sz="1600" dirty="0"/>
              <a:t> 2.5+, </a:t>
            </a:r>
            <a:r>
              <a:rPr lang="ru-RU" sz="1600" dirty="0"/>
              <a:t>можно настроить логическую репликацию на репликах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8758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43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27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15ED-3E4D-7A4E-A659-F3F1E766F76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868211-CC61-BA4B-9DFD-D9C54A742F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87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heartbeat </a:t>
            </a:r>
            <a:r>
              <a:rPr lang="ru-RU" sz="1600" dirty="0"/>
              <a:t>таблицу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Важно добавить ее в список реплицируемых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61820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62402-36B0-724F-977B-FF27097D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49493"/>
            <a:ext cx="10972800" cy="4959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E9B9B-7FBF-D145-BB9C-7654C0C7B508}"/>
              </a:ext>
            </a:extLst>
          </p:cNvPr>
          <p:cNvSpPr txBox="1"/>
          <p:nvPr/>
        </p:nvSpPr>
        <p:spPr>
          <a:xfrm>
            <a:off x="644324" y="5940604"/>
            <a:ext cx="5675196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лага слота ДО и ПОСЛЕ включения </a:t>
            </a:r>
            <a:r>
              <a:rPr lang="en-US" sz="1200" dirty="0">
                <a:latin typeface="+mj-lt"/>
              </a:rPr>
              <a:t>heartbeat </a:t>
            </a:r>
            <a:r>
              <a:rPr lang="ru-RU" sz="1200" dirty="0">
                <a:latin typeface="+mj-lt"/>
              </a:rPr>
              <a:t>таблицы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9424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47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9A14751-4376-4E4E-964F-A19BD2EBC4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5" t="-1311" r="39500" b="-2865"/>
          <a:stretch/>
        </p:blipFill>
        <p:spPr>
          <a:xfrm>
            <a:off x="580822" y="1480930"/>
            <a:ext cx="11030356" cy="4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7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05A84-3D56-A243-9A44-5C0119A556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EDB0E-58B4-6146-AF40-E326BB953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0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Настроить параметр </a:t>
            </a:r>
            <a:r>
              <a:rPr lang="en-US" sz="1600" b="1" dirty="0" err="1"/>
              <a:t>max_slot_wal_keep_size</a:t>
            </a:r>
            <a:r>
              <a:rPr lang="en-US" sz="1600" dirty="0"/>
              <a:t>, </a:t>
            </a:r>
            <a:r>
              <a:rPr lang="ru-RU" sz="1600" dirty="0"/>
              <a:t>чтобы ограничить размер </a:t>
            </a:r>
            <a:r>
              <a:rPr lang="en-US" sz="1600" dirty="0"/>
              <a:t>WAL’</a:t>
            </a:r>
            <a:r>
              <a:rPr lang="ru-RU" sz="1600" dirty="0"/>
              <a:t>а, который удерживается слотом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58198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схема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879651C-74EA-EC49-BE27-8C0ECBB81DB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t="-22890" r="-678" b="-4161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46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6019E-2795-4A4B-AB10-CBABB94D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7" y="941495"/>
            <a:ext cx="11060866" cy="4975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16C36-4642-254F-AB07-C0C3907B9656}"/>
              </a:ext>
            </a:extLst>
          </p:cNvPr>
          <p:cNvSpPr txBox="1"/>
          <p:nvPr/>
        </p:nvSpPr>
        <p:spPr>
          <a:xfrm>
            <a:off x="644324" y="5940604"/>
            <a:ext cx="4696691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лага слота и текущее установленное значение допустимого лага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6117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гарантии, что БД НЕ перейдет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обезопасить БД от </a:t>
            </a:r>
            <a:r>
              <a:rPr lang="en-US" dirty="0"/>
              <a:t>RO?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792C-21DE-9E4A-A38D-73DFBACCB6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9AA6EE-394A-4547-B6BC-11A294212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6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гарантии, что БД НЕ перейдет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2000" dirty="0"/>
              <a:t>Мониторинг статуса слота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Мониторинг лага слота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6"/>
                </a:solidFill>
              </a:rPr>
              <a:t>*</a:t>
            </a:r>
            <a:r>
              <a:rPr lang="ru-RU" sz="2000" dirty="0">
                <a:solidFill>
                  <a:schemeClr val="accent6"/>
                </a:solidFill>
              </a:rPr>
              <a:t> Мониторинг общего объема занимаемого места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ru-RU" sz="2000" dirty="0">
                <a:solidFill>
                  <a:schemeClr val="accent6"/>
                </a:solidFill>
              </a:rPr>
              <a:t>с учетом резерва </a:t>
            </a:r>
            <a:r>
              <a:rPr lang="en-US" sz="2000" dirty="0" err="1">
                <a:solidFill>
                  <a:schemeClr val="accent6"/>
                </a:solidFill>
              </a:rPr>
              <a:t>max_wal_keep_slot_size</a:t>
            </a:r>
            <a:endParaRPr lang="ru-RU" sz="20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обезопасить БД от </a:t>
            </a:r>
            <a:r>
              <a:rPr lang="en-US" dirty="0"/>
              <a:t>RO?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922341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обезопасить БД от </a:t>
            </a:r>
            <a:r>
              <a:rPr lang="en-US" dirty="0"/>
              <a:t>RO?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53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76A6-FBED-A24D-869D-2D0CCCF3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4" y="1236731"/>
            <a:ext cx="11004951" cy="4384538"/>
          </a:xfrm>
          <a:prstGeom prst="rect">
            <a:avLst/>
          </a:prstGeom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722BB-137F-5149-B815-9E31E0D3D312}"/>
              </a:ext>
            </a:extLst>
          </p:cNvPr>
          <p:cNvSpPr txBox="1"/>
          <p:nvPr/>
        </p:nvSpPr>
        <p:spPr>
          <a:xfrm>
            <a:off x="593524" y="5688930"/>
            <a:ext cx="4696691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общего размера БД, </a:t>
            </a:r>
            <a:r>
              <a:rPr lang="ru-RU" sz="1200" dirty="0">
                <a:solidFill>
                  <a:srgbClr val="FF0000"/>
                </a:solidFill>
                <a:latin typeface="+mj-lt"/>
              </a:rPr>
              <a:t>включая резерв под слот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6533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54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60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1A23F-FE02-A243-AD45-E574FBFA78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63093D-BDDF-944D-A4E9-35F4B1362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58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Если нет бизнес ключа идемпотентности, то можно использовать </a:t>
            </a:r>
            <a:r>
              <a:rPr lang="en-US" sz="1600" dirty="0"/>
              <a:t>LSN </a:t>
            </a:r>
            <a:r>
              <a:rPr lang="ru-RU" sz="1600" dirty="0" err="1"/>
              <a:t>эвента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rgbClr val="FF0000"/>
                </a:solidFill>
              </a:rPr>
              <a:t>При </a:t>
            </a:r>
            <a:r>
              <a:rPr lang="en-US" sz="1600" dirty="0">
                <a:solidFill>
                  <a:srgbClr val="FF0000"/>
                </a:solidFill>
              </a:rPr>
              <a:t>INCREMENTAL </a:t>
            </a:r>
            <a:r>
              <a:rPr lang="ru-RU" sz="1600" dirty="0" err="1">
                <a:solidFill>
                  <a:srgbClr val="FF0000"/>
                </a:solidFill>
              </a:rPr>
              <a:t>снепшоте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LSN </a:t>
            </a:r>
            <a:r>
              <a:rPr lang="ru-RU" sz="1600" dirty="0">
                <a:solidFill>
                  <a:srgbClr val="FF0000"/>
                </a:solidFill>
              </a:rPr>
              <a:t>не будет</a:t>
            </a:r>
            <a:r>
              <a:rPr lang="ru-RU" sz="16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2259136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0E39F-8D33-6646-BDC0-AE121A7A6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89E5CC-A2B9-E546-8210-8BB984699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1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ad-hoc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398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59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E0C2DB-6A45-1540-AFB1-52F4D5EF29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93" t="-72265" r="-565" b="-103666"/>
          <a:stretch/>
        </p:blipFill>
        <p:spPr>
          <a:xfrm>
            <a:off x="515938" y="1104900"/>
            <a:ext cx="11168062" cy="52451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54DCD7AA-FB9F-7440-8DAF-09A1CB65C66D}"/>
              </a:ext>
            </a:extLst>
          </p:cNvPr>
          <p:cNvSpPr/>
          <p:nvPr/>
        </p:nvSpPr>
        <p:spPr>
          <a:xfrm>
            <a:off x="3541991" y="3952196"/>
            <a:ext cx="3180542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3C15A4C6-EA75-7D4F-A261-9250BBCD99BD}"/>
              </a:ext>
            </a:extLst>
          </p:cNvPr>
          <p:cNvSpPr/>
          <p:nvPr/>
        </p:nvSpPr>
        <p:spPr>
          <a:xfrm>
            <a:off x="3541991" y="3291305"/>
            <a:ext cx="5771342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19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69673" y="1098578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5108" y="1104901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Дополнительная информация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Примеры кода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17563" y="1771796"/>
            <a:ext cx="4822841" cy="42921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выполнены с использованием СУБД </a:t>
            </a:r>
            <a:r>
              <a:rPr lang="en-US" sz="1600" dirty="0"/>
              <a:t>PostgreSQL </a:t>
            </a:r>
            <a:r>
              <a:rPr lang="ru-RU" sz="1600" dirty="0"/>
              <a:t>на версиях 15, 16 и 17. Если версия не указана, то по умолчанию подразумевается использование 17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Для проведения тестов, максимально приближенных к реальности, использовался кластер </a:t>
            </a:r>
            <a:r>
              <a:rPr lang="en-US" sz="1600" dirty="0" err="1"/>
              <a:t>postgres</a:t>
            </a:r>
            <a:r>
              <a:rPr lang="ru-RU" sz="1600" dirty="0"/>
              <a:t>,</a:t>
            </a:r>
            <a:r>
              <a:rPr lang="en-US" sz="1600" dirty="0"/>
              <a:t> </a:t>
            </a:r>
            <a:r>
              <a:rPr lang="ru-RU" sz="1600" dirty="0"/>
              <a:t>поднятый с помощью </a:t>
            </a:r>
            <a:r>
              <a:rPr lang="en-US" sz="1600" dirty="0" err="1"/>
              <a:t>postgres</a:t>
            </a:r>
            <a:r>
              <a:rPr lang="en-US" sz="1600" dirty="0"/>
              <a:t>-</a:t>
            </a:r>
            <a:r>
              <a:rPr lang="en-US" sz="1600" dirty="0" err="1"/>
              <a:t>zalando</a:t>
            </a:r>
            <a:r>
              <a:rPr lang="en-US" sz="1600" dirty="0"/>
              <a:t>-operator </a:t>
            </a:r>
            <a:r>
              <a:rPr lang="ru-RU" sz="1600" dirty="0"/>
              <a:t>в </a:t>
            </a:r>
            <a:r>
              <a:rPr lang="en-US" sz="1600" dirty="0"/>
              <a:t>k8s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https://github.com/zalando/postgres-operator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реализованы в виде </a:t>
            </a:r>
            <a:r>
              <a:rPr lang="en-US" sz="1600" dirty="0"/>
              <a:t>runtime-</a:t>
            </a:r>
            <a:r>
              <a:rPr lang="ru-RU" sz="1600" dirty="0"/>
              <a:t>«обертки» вокруг </a:t>
            </a:r>
            <a:r>
              <a:rPr lang="en-US" sz="1600" dirty="0" err="1"/>
              <a:t>Debezium</a:t>
            </a:r>
            <a:r>
              <a:rPr lang="en-US" sz="1600" dirty="0"/>
              <a:t> Engine, </a:t>
            </a:r>
            <a:r>
              <a:rPr lang="ru-RU" sz="1600" dirty="0"/>
              <a:t>но они также справедливы и для </a:t>
            </a:r>
            <a:r>
              <a:rPr lang="en-US" sz="1600" dirty="0" err="1"/>
              <a:t>kafka</a:t>
            </a:r>
            <a:r>
              <a:rPr lang="en-US" sz="1600" dirty="0"/>
              <a:t>-connect </a:t>
            </a:r>
            <a:r>
              <a:rPr lang="ru-RU" sz="1600" dirty="0"/>
              <a:t>коннектора, </a:t>
            </a:r>
            <a:r>
              <a:rPr lang="en-US" sz="1600" dirty="0" err="1"/>
              <a:t>Debezium</a:t>
            </a:r>
            <a:r>
              <a:rPr lang="en-US" sz="1600" dirty="0"/>
              <a:t> Server </a:t>
            </a:r>
            <a:r>
              <a:rPr lang="ru-RU" sz="1600" dirty="0"/>
              <a:t>и др.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70C20FE-0F3D-4D45-8228-8A6ED213BA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-5840" t="-1885" r="-7698" b="-2339"/>
          <a:stretch/>
        </p:blipFill>
        <p:spPr>
          <a:xfrm>
            <a:off x="6360726" y="1992275"/>
            <a:ext cx="4938417" cy="407164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попробовать самостоятельно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0ADB2DF8-3F08-EC41-B6D0-18B85C9AA165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041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668A6-3974-0F44-9031-28ADE8F00D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3AFC2-2E23-6E4F-97A7-CD60F84AF3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предварительной очисткой </a:t>
            </a:r>
            <a:r>
              <a:rPr lang="ru-RU" sz="1600" dirty="0" err="1"/>
              <a:t>таргета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инкрементов </a:t>
            </a:r>
            <a:r>
              <a:rPr lang="en-US" sz="1600" dirty="0" err="1"/>
              <a:t>epoch_id</a:t>
            </a:r>
            <a:r>
              <a:rPr lang="en-US" sz="1600" dirty="0"/>
              <a:t> </a:t>
            </a:r>
            <a:r>
              <a:rPr lang="ru-RU" sz="1600" dirty="0"/>
              <a:t>и БЕЗ очистки </a:t>
            </a:r>
            <a:r>
              <a:rPr lang="ru-RU" sz="1600" dirty="0" err="1"/>
              <a:t>таргета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4164191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62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77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Иметь возможность получить </a:t>
            </a:r>
            <a:r>
              <a:rPr lang="en-US" sz="1800" dirty="0"/>
              <a:t>DIFF </a:t>
            </a:r>
            <a:r>
              <a:rPr lang="ru-RU" sz="1800" dirty="0"/>
              <a:t>между текущим и предыдущим состоянием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A8484-AA79-904F-A641-E00719D7E7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A7461-6C8F-5841-A836-E6358EF61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11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Иметь возможность получить </a:t>
            </a:r>
            <a:r>
              <a:rPr lang="en-US" sz="1800" dirty="0"/>
              <a:t>DIFF </a:t>
            </a:r>
            <a:r>
              <a:rPr lang="ru-RU" sz="1800" dirty="0"/>
              <a:t>между текущим и предыдущим состоянием строки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Для таблиц без </a:t>
            </a:r>
            <a:r>
              <a:rPr lang="en-US" sz="1600" dirty="0"/>
              <a:t>PK: </a:t>
            </a:r>
            <a:r>
              <a:rPr lang="ru-RU" sz="1600" dirty="0"/>
              <a:t>Использовать </a:t>
            </a:r>
            <a:r>
              <a:rPr lang="en-US" sz="1600" dirty="0"/>
              <a:t>REPLICA IDENTITY FULL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Для таблиц с </a:t>
            </a:r>
            <a:r>
              <a:rPr lang="en-US" sz="1600" dirty="0"/>
              <a:t>TOAST </a:t>
            </a:r>
            <a:r>
              <a:rPr lang="ru-RU" sz="1600" dirty="0"/>
              <a:t>полями:</a:t>
            </a:r>
            <a:r>
              <a:rPr lang="en-US" sz="1600" dirty="0"/>
              <a:t> REPLICA IDENTITY FULL </a:t>
            </a:r>
            <a:r>
              <a:rPr lang="ru-RU" sz="1600" dirty="0"/>
              <a:t>или сделать </a:t>
            </a:r>
            <a:r>
              <a:rPr lang="en-US" sz="1600" dirty="0"/>
              <a:t>TOAST-</a:t>
            </a:r>
            <a:r>
              <a:rPr lang="ru-RU" sz="1600" dirty="0"/>
              <a:t>поля частью </a:t>
            </a:r>
            <a:r>
              <a:rPr lang="en-US" sz="1600" dirty="0"/>
              <a:t>PK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Для </a:t>
            </a:r>
            <a:r>
              <a:rPr lang="en-US" sz="1600" dirty="0"/>
              <a:t>DIFF </a:t>
            </a:r>
            <a:r>
              <a:rPr lang="ru-RU" sz="1600" dirty="0"/>
              <a:t>также использовать </a:t>
            </a:r>
            <a:r>
              <a:rPr lang="en-US" sz="1600" dirty="0"/>
              <a:t>REPLICA IDENTITY FULL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REPLICA IDENTITY FULL </a:t>
            </a:r>
            <a:r>
              <a:rPr lang="ru-RU" sz="1600" dirty="0">
                <a:solidFill>
                  <a:srgbClr val="FF0000"/>
                </a:solidFill>
              </a:rPr>
              <a:t>приводит к </a:t>
            </a:r>
            <a:r>
              <a:rPr lang="ru-RU" sz="1600" dirty="0" err="1">
                <a:solidFill>
                  <a:srgbClr val="FF0000"/>
                </a:solidFill>
              </a:rPr>
              <a:t>доп.нагрузке</a:t>
            </a:r>
            <a:r>
              <a:rPr lang="ru-RU" sz="1600" dirty="0">
                <a:solidFill>
                  <a:srgbClr val="FF0000"/>
                </a:solidFill>
              </a:rPr>
              <a:t> на </a:t>
            </a:r>
            <a:r>
              <a:rPr lang="en-US" sz="1600" dirty="0">
                <a:solidFill>
                  <a:srgbClr val="FF0000"/>
                </a:solidFill>
              </a:rPr>
              <a:t>WAL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18346017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65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71F11-0229-0E48-BDF0-AB5A5F529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42"/>
          <a:stretch/>
        </p:blipFill>
        <p:spPr>
          <a:xfrm>
            <a:off x="356421" y="2550849"/>
            <a:ext cx="11479157" cy="174782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CB4D422A-CFCE-0241-9F99-F10EE4D8A6F3}"/>
              </a:ext>
            </a:extLst>
          </p:cNvPr>
          <p:cNvSpPr/>
          <p:nvPr/>
        </p:nvSpPr>
        <p:spPr>
          <a:xfrm>
            <a:off x="626532" y="3513667"/>
            <a:ext cx="4483947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03EEE3BC-F05B-F14D-A10B-F5F3A9144042}"/>
              </a:ext>
            </a:extLst>
          </p:cNvPr>
          <p:cNvSpPr/>
          <p:nvPr/>
        </p:nvSpPr>
        <p:spPr>
          <a:xfrm>
            <a:off x="508864" y="3077871"/>
            <a:ext cx="1624736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64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5B677-109E-6947-826F-DDFD739230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6C503E-4FB1-A24D-B4E4-F4766818A1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3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При создании публикации выставить флаг </a:t>
            </a:r>
            <a:r>
              <a:rPr lang="en-US" sz="1600" b="1" dirty="0" err="1"/>
              <a:t>publish_via_partition_root</a:t>
            </a:r>
            <a:endParaRPr lang="en-US" sz="1600" b="1" dirty="0"/>
          </a:p>
          <a:p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3779981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68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A445F-E474-6847-BF87-C908DF729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25"/>
          <a:stretch/>
        </p:blipFill>
        <p:spPr>
          <a:xfrm>
            <a:off x="108542" y="2282116"/>
            <a:ext cx="11974916" cy="229376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A00F082F-D768-184D-A995-114489A62CE6}"/>
              </a:ext>
            </a:extLst>
          </p:cNvPr>
          <p:cNvSpPr/>
          <p:nvPr/>
        </p:nvSpPr>
        <p:spPr>
          <a:xfrm>
            <a:off x="6375400" y="3079787"/>
            <a:ext cx="4303838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E280FEB-FA27-5A47-A97A-EA76B9944565}"/>
              </a:ext>
            </a:extLst>
          </p:cNvPr>
          <p:cNvSpPr/>
          <p:nvPr/>
        </p:nvSpPr>
        <p:spPr>
          <a:xfrm>
            <a:off x="6375400" y="3759201"/>
            <a:ext cx="4011738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215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«строго» по транзакциям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B7D83-0922-F547-A7D2-8E0F24C0B1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38B05-D053-A14C-8A24-C6C19A113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1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7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«строго» по транзакциям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provide.transaction.metadata</a:t>
            </a:r>
            <a:r>
              <a:rPr lang="ru-RU" sz="1600" dirty="0"/>
              <a:t>=</a:t>
            </a:r>
            <a:r>
              <a:rPr lang="en-US" sz="1600" dirty="0"/>
              <a:t>true</a:t>
            </a:r>
          </a:p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1924918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71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C4F3-4839-AE44-BED4-062951BB1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" b="3249"/>
          <a:stretch/>
        </p:blipFill>
        <p:spPr>
          <a:xfrm>
            <a:off x="0" y="1924050"/>
            <a:ext cx="12114548" cy="299339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9E637051-661B-B74B-8CAA-6614B2211ABC}"/>
              </a:ext>
            </a:extLst>
          </p:cNvPr>
          <p:cNvSpPr/>
          <p:nvPr/>
        </p:nvSpPr>
        <p:spPr>
          <a:xfrm>
            <a:off x="77452" y="2368587"/>
            <a:ext cx="7806708" cy="349212"/>
          </a:xfrm>
          <a:prstGeom prst="frame">
            <a:avLst>
              <a:gd name="adj1" fmla="val 7410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B3C1736-7293-014A-AAB9-5B63696B6AB9}"/>
              </a:ext>
            </a:extLst>
          </p:cNvPr>
          <p:cNvSpPr/>
          <p:nvPr/>
        </p:nvSpPr>
        <p:spPr>
          <a:xfrm>
            <a:off x="77452" y="4568228"/>
            <a:ext cx="11738628" cy="349212"/>
          </a:xfrm>
          <a:prstGeom prst="frame">
            <a:avLst>
              <a:gd name="adj1" fmla="val 7410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70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72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C4F3-4839-AE44-BED4-062951BB1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3" b="3249"/>
          <a:stretch/>
        </p:blipFill>
        <p:spPr>
          <a:xfrm>
            <a:off x="0" y="1924050"/>
            <a:ext cx="12114548" cy="299339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B3C1736-7293-014A-AAB9-5B63696B6AB9}"/>
              </a:ext>
            </a:extLst>
          </p:cNvPr>
          <p:cNvSpPr/>
          <p:nvPr/>
        </p:nvSpPr>
        <p:spPr>
          <a:xfrm flipV="1">
            <a:off x="4766733" y="3115733"/>
            <a:ext cx="7227559" cy="1801707"/>
          </a:xfrm>
          <a:prstGeom prst="frame">
            <a:avLst>
              <a:gd name="adj1" fmla="val 1664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32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</a:t>
            </a:r>
            <a:r>
              <a:rPr lang="en-US" sz="1800" dirty="0" err="1"/>
              <a:t>hypertable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3634F-7406-B345-8D68-47E967CA2E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A5953B-567A-BC4F-9BE9-D6CB52679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06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</a:t>
            </a:r>
            <a:r>
              <a:rPr lang="en-US" sz="1800" dirty="0" err="1"/>
              <a:t>hypertable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Заранее настроить публикацию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дополнительный трансформ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78696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75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5BBD2-7D64-6B4E-8DA5-8E6D2826D98E}"/>
              </a:ext>
            </a:extLst>
          </p:cNvPr>
          <p:cNvSpPr txBox="1"/>
          <p:nvPr/>
        </p:nvSpPr>
        <p:spPr>
          <a:xfrm>
            <a:off x="2243666" y="2158999"/>
            <a:ext cx="6815667" cy="18711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9600" dirty="0">
                <a:solidFill>
                  <a:srgbClr val="FF0000"/>
                </a:solidFill>
              </a:rPr>
              <a:t>КАРТИНКА</a:t>
            </a:r>
            <a:endParaRPr lang="en-US" sz="14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07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76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13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Используется выходной формат данных </a:t>
            </a:r>
            <a:r>
              <a:rPr lang="en-US" sz="1800" dirty="0" err="1"/>
              <a:t>avro</a:t>
            </a:r>
            <a:r>
              <a:rPr lang="en-US" sz="1800" dirty="0"/>
              <a:t> </a:t>
            </a:r>
            <a:r>
              <a:rPr lang="ru-RU" sz="1800" dirty="0"/>
              <a:t>в связке с </a:t>
            </a:r>
            <a:r>
              <a:rPr lang="en-US" sz="1800" dirty="0"/>
              <a:t>schema registry. </a:t>
            </a:r>
            <a:r>
              <a:rPr lang="ru-RU" sz="1800" dirty="0"/>
              <a:t>При некоторых</a:t>
            </a:r>
            <a:r>
              <a:rPr lang="en-US" sz="1800" dirty="0"/>
              <a:t>*</a:t>
            </a:r>
            <a:r>
              <a:rPr lang="ru-RU" sz="1800" dirty="0"/>
              <a:t> изменениях</a:t>
            </a:r>
            <a:r>
              <a:rPr lang="en-US" sz="1800" dirty="0"/>
              <a:t> </a:t>
            </a:r>
            <a:r>
              <a:rPr lang="ru-RU" sz="1800" dirty="0"/>
              <a:t>структуры таблицы репликация останавливается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F9D6-A67B-6443-9D73-CB687FB0A1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5CA415-3A2D-6345-A35F-3FEF9CFDC1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Используется выходной формат данных </a:t>
            </a:r>
            <a:r>
              <a:rPr lang="en-US" sz="1800" dirty="0" err="1"/>
              <a:t>avro</a:t>
            </a:r>
            <a:r>
              <a:rPr lang="en-US" sz="1800" dirty="0"/>
              <a:t> </a:t>
            </a:r>
            <a:r>
              <a:rPr lang="ru-RU" sz="1800" dirty="0"/>
              <a:t>в связке с </a:t>
            </a:r>
            <a:r>
              <a:rPr lang="en-US" sz="1800" dirty="0"/>
              <a:t>schema registry. </a:t>
            </a:r>
            <a:r>
              <a:rPr lang="ru-RU" sz="1800" dirty="0"/>
              <a:t>При некоторых</a:t>
            </a:r>
            <a:r>
              <a:rPr lang="en-US" sz="1800" dirty="0"/>
              <a:t>*</a:t>
            </a:r>
            <a:r>
              <a:rPr lang="ru-RU" sz="1800" dirty="0"/>
              <a:t> изменениях</a:t>
            </a:r>
            <a:r>
              <a:rPr lang="en-US" sz="1800" dirty="0"/>
              <a:t> </a:t>
            </a:r>
            <a:r>
              <a:rPr lang="ru-RU" sz="1800" dirty="0"/>
              <a:t>структуры таблицы репликация останавливается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Запретить выполнять несовместимые изменения (набор таких изменений зависит от уровня поддерживаемой совместимости)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Использовать </a:t>
            </a:r>
            <a:r>
              <a:rPr lang="en-US" sz="1600" dirty="0"/>
              <a:t>compatibility=NONE </a:t>
            </a:r>
            <a:r>
              <a:rPr lang="ru-RU" sz="1600" dirty="0"/>
              <a:t>и разрешать конфликты за пределами источника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232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79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791EA-F863-B744-8AC6-EA2AA129B4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1" t="-1692" r="-1407"/>
          <a:stretch/>
        </p:blipFill>
        <p:spPr bwMode="auto">
          <a:xfrm>
            <a:off x="1966740" y="1152309"/>
            <a:ext cx="8258519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29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52995" y="1753985"/>
            <a:ext cx="4189615" cy="182880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66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80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791EA-F863-B744-8AC6-EA2AA129B4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1" t="-1692" r="-1407"/>
          <a:stretch/>
        </p:blipFill>
        <p:spPr bwMode="auto">
          <a:xfrm>
            <a:off x="3918880" y="1152309"/>
            <a:ext cx="4354238" cy="276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46D96-BBA9-A248-9387-556EA4C4B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7" t="26881" r="45868" b="8760"/>
          <a:stretch/>
        </p:blipFill>
        <p:spPr>
          <a:xfrm>
            <a:off x="267381" y="4250876"/>
            <a:ext cx="11657237" cy="1838738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326437C-044D-2840-9987-35A2BD601F73}"/>
              </a:ext>
            </a:extLst>
          </p:cNvPr>
          <p:cNvSpPr/>
          <p:nvPr/>
        </p:nvSpPr>
        <p:spPr>
          <a:xfrm flipV="1">
            <a:off x="267382" y="4250875"/>
            <a:ext cx="3062227" cy="470211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BF77D28E-8F28-B444-9CF0-5C10C40C978B}"/>
              </a:ext>
            </a:extLst>
          </p:cNvPr>
          <p:cNvSpPr/>
          <p:nvPr/>
        </p:nvSpPr>
        <p:spPr>
          <a:xfrm flipV="1">
            <a:off x="5210891" y="5235477"/>
            <a:ext cx="2859683" cy="470213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6E3835E-DBB1-764B-B1EE-31F315DF7E95}"/>
              </a:ext>
            </a:extLst>
          </p:cNvPr>
          <p:cNvSpPr/>
          <p:nvPr/>
        </p:nvSpPr>
        <p:spPr>
          <a:xfrm flipV="1">
            <a:off x="6059030" y="5649217"/>
            <a:ext cx="2607892" cy="363957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2166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81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EF92-A15B-D440-91BF-E4FF9F869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8" t="6871" r="70237" b="271"/>
          <a:stretch/>
        </p:blipFill>
        <p:spPr>
          <a:xfrm>
            <a:off x="744536" y="1056467"/>
            <a:ext cx="4525538" cy="575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B54AA-4EA7-4E43-BE2B-91AAC238D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" t="7174" r="68649" b="2805"/>
          <a:stretch/>
        </p:blipFill>
        <p:spPr>
          <a:xfrm>
            <a:off x="6515411" y="1011272"/>
            <a:ext cx="4740251" cy="584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912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82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EF92-A15B-D440-91BF-E4FF9F869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8" t="6871" r="70237" b="271"/>
          <a:stretch/>
        </p:blipFill>
        <p:spPr>
          <a:xfrm>
            <a:off x="744536" y="1056467"/>
            <a:ext cx="4525538" cy="575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B54AA-4EA7-4E43-BE2B-91AAC238D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" t="7174" r="68649" b="2805"/>
          <a:stretch/>
        </p:blipFill>
        <p:spPr>
          <a:xfrm>
            <a:off x="6515411" y="1011272"/>
            <a:ext cx="4740251" cy="5846728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57A6F8D-2A2D-934E-BF8F-20BE3D4F4E41}"/>
              </a:ext>
            </a:extLst>
          </p:cNvPr>
          <p:cNvSpPr/>
          <p:nvPr/>
        </p:nvSpPr>
        <p:spPr>
          <a:xfrm flipV="1">
            <a:off x="1171843" y="1785971"/>
            <a:ext cx="3618818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7AB285E-C3FC-D740-B895-818B18875390}"/>
              </a:ext>
            </a:extLst>
          </p:cNvPr>
          <p:cNvSpPr/>
          <p:nvPr/>
        </p:nvSpPr>
        <p:spPr>
          <a:xfrm flipV="1">
            <a:off x="6678121" y="1743141"/>
            <a:ext cx="3817601" cy="413649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94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83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325DA21-A8FF-5948-8927-1547372A54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7" t="-434" r="38422" b="683"/>
          <a:stretch/>
        </p:blipFill>
        <p:spPr>
          <a:xfrm>
            <a:off x="145820" y="2027582"/>
            <a:ext cx="11900360" cy="2802836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DCB769E0-3727-2B4B-973D-F20ECF3B25BB}"/>
              </a:ext>
            </a:extLst>
          </p:cNvPr>
          <p:cNvSpPr/>
          <p:nvPr/>
        </p:nvSpPr>
        <p:spPr>
          <a:xfrm flipV="1">
            <a:off x="309590" y="3893065"/>
            <a:ext cx="11736590" cy="668995"/>
          </a:xfrm>
          <a:prstGeom prst="frame">
            <a:avLst>
              <a:gd name="adj1" fmla="val 7148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99E43C7-2F35-4D47-B858-64BA37234EE3}"/>
              </a:ext>
            </a:extLst>
          </p:cNvPr>
          <p:cNvSpPr/>
          <p:nvPr/>
        </p:nvSpPr>
        <p:spPr>
          <a:xfrm flipV="1">
            <a:off x="3876261" y="2792896"/>
            <a:ext cx="1997766" cy="357808"/>
          </a:xfrm>
          <a:prstGeom prst="frame">
            <a:avLst>
              <a:gd name="adj1" fmla="val 7148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26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84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084F5C9-E172-1A4A-9AB5-58E83748D7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8" t="-903" r="45122" b="3346"/>
          <a:stretch/>
        </p:blipFill>
        <p:spPr>
          <a:xfrm>
            <a:off x="1306278" y="936947"/>
            <a:ext cx="9164775" cy="5460462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A17365F-DF82-A641-82C1-B8C71CB94B78}"/>
              </a:ext>
            </a:extLst>
          </p:cNvPr>
          <p:cNvSpPr/>
          <p:nvPr/>
        </p:nvSpPr>
        <p:spPr>
          <a:xfrm flipV="1">
            <a:off x="1720947" y="1865484"/>
            <a:ext cx="6846583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1466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85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084F5C9-E172-1A4A-9AB5-58E83748D7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8" t="-903" r="45122" b="3346"/>
          <a:stretch/>
        </p:blipFill>
        <p:spPr>
          <a:xfrm>
            <a:off x="1306278" y="936947"/>
            <a:ext cx="9164775" cy="5460462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A17365F-DF82-A641-82C1-B8C71CB94B78}"/>
              </a:ext>
            </a:extLst>
          </p:cNvPr>
          <p:cNvSpPr/>
          <p:nvPr/>
        </p:nvSpPr>
        <p:spPr>
          <a:xfrm flipV="1">
            <a:off x="2585651" y="3555136"/>
            <a:ext cx="7770923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6043A14-9336-9D48-A167-B83F46D41EF7}"/>
              </a:ext>
            </a:extLst>
          </p:cNvPr>
          <p:cNvSpPr/>
          <p:nvPr/>
        </p:nvSpPr>
        <p:spPr>
          <a:xfrm flipV="1">
            <a:off x="2086243" y="5274606"/>
            <a:ext cx="5079870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441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86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0EB1849-EB28-DE43-A870-A727833C33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14" t="-724" r="36610" b="6876"/>
          <a:stretch/>
        </p:blipFill>
        <p:spPr>
          <a:xfrm>
            <a:off x="146173" y="1639955"/>
            <a:ext cx="11924035" cy="3081131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DD613589-8311-8447-B62E-40B305A044FA}"/>
              </a:ext>
            </a:extLst>
          </p:cNvPr>
          <p:cNvSpPr/>
          <p:nvPr/>
        </p:nvSpPr>
        <p:spPr>
          <a:xfrm flipV="1">
            <a:off x="5754756" y="2412137"/>
            <a:ext cx="2693505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E0F466C-0EEB-E640-B734-45D5475CCB8E}"/>
              </a:ext>
            </a:extLst>
          </p:cNvPr>
          <p:cNvSpPr/>
          <p:nvPr/>
        </p:nvSpPr>
        <p:spPr>
          <a:xfrm flipV="1">
            <a:off x="247502" y="4052092"/>
            <a:ext cx="11746789" cy="668993"/>
          </a:xfrm>
          <a:prstGeom prst="frame">
            <a:avLst>
              <a:gd name="adj1" fmla="val 7148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4436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87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958079A-D0C6-BD49-84EB-4ABDD25B1D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7" t="-904" r="48988" b="904"/>
          <a:stretch/>
        </p:blipFill>
        <p:spPr>
          <a:xfrm>
            <a:off x="1787028" y="1033033"/>
            <a:ext cx="8617944" cy="5662976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91C9D6F2-E92A-354B-9F26-C623A856F88D}"/>
              </a:ext>
            </a:extLst>
          </p:cNvPr>
          <p:cNvSpPr/>
          <p:nvPr/>
        </p:nvSpPr>
        <p:spPr>
          <a:xfrm flipV="1">
            <a:off x="2257660" y="1944997"/>
            <a:ext cx="6846583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5EBC2B5-3F0C-674D-86A9-BF752871E125}"/>
              </a:ext>
            </a:extLst>
          </p:cNvPr>
          <p:cNvSpPr/>
          <p:nvPr/>
        </p:nvSpPr>
        <p:spPr>
          <a:xfrm flipV="1">
            <a:off x="3022973" y="3679111"/>
            <a:ext cx="7124879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593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88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22924862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817562" y="1817784"/>
            <a:ext cx="5193094" cy="1611215"/>
          </a:xfrm>
        </p:spPr>
        <p:txBody>
          <a:bodyPr anchor="ctr"/>
          <a:lstStyle/>
          <a:p>
            <a:r>
              <a:rPr lang="ru-RU" dirty="0"/>
              <a:t>Главное в репликации – мониторинг. Достаточно иметь две метрики:</a:t>
            </a:r>
          </a:p>
          <a:p>
            <a:pPr marL="285750" indent="-285750">
              <a:buFontTx/>
              <a:buChar char="-"/>
            </a:pPr>
            <a:r>
              <a:rPr lang="ru-RU" dirty="0"/>
              <a:t>Лаг слота</a:t>
            </a:r>
          </a:p>
          <a:p>
            <a:pPr marL="285750" indent="-285750">
              <a:buFontTx/>
              <a:buChar char="-"/>
            </a:pPr>
            <a:r>
              <a:rPr lang="ru-RU" dirty="0"/>
              <a:t>Общий размер БД с учетом доступного места и резерва под </a:t>
            </a:r>
            <a:r>
              <a:rPr lang="en-US" dirty="0"/>
              <a:t>WAL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8"/>
          </p:nvPr>
        </p:nvSpPr>
        <p:spPr>
          <a:xfrm>
            <a:off x="817563" y="1394510"/>
            <a:ext cx="523548" cy="327025"/>
          </a:xfrm>
        </p:spPr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32"/>
          </p:nvPr>
        </p:nvSpPr>
        <p:spPr>
          <a:xfrm>
            <a:off x="817562" y="4452658"/>
            <a:ext cx="5193092" cy="1611214"/>
          </a:xfrm>
        </p:spPr>
        <p:txBody>
          <a:bodyPr anchor="ctr"/>
          <a:lstStyle/>
          <a:p>
            <a:r>
              <a:rPr lang="ru-RU" dirty="0"/>
              <a:t>Для больших таблиц стандартный механизм </a:t>
            </a:r>
            <a:r>
              <a:rPr lang="ru-RU" dirty="0" err="1"/>
              <a:t>снепшота</a:t>
            </a:r>
            <a:r>
              <a:rPr lang="ru-RU" dirty="0"/>
              <a:t> </a:t>
            </a:r>
            <a:r>
              <a:rPr lang="en-US" dirty="0" err="1"/>
              <a:t>debezium</a:t>
            </a:r>
            <a:r>
              <a:rPr lang="en-US" dirty="0"/>
              <a:t>’</a:t>
            </a:r>
            <a:r>
              <a:rPr lang="ru-RU" dirty="0"/>
              <a:t>а НЕ лучший вариант и стоит рассмотреть альтернативы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4"/>
          </p:nvPr>
        </p:nvSpPr>
        <p:spPr>
          <a:xfrm>
            <a:off x="817563" y="4029383"/>
            <a:ext cx="523545" cy="327025"/>
          </a:xfrm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5"/>
          </p:nvPr>
        </p:nvSpPr>
        <p:spPr>
          <a:xfrm>
            <a:off x="6473314" y="1817785"/>
            <a:ext cx="4782325" cy="1611214"/>
          </a:xfrm>
        </p:spPr>
        <p:txBody>
          <a:bodyPr anchor="ctr"/>
          <a:lstStyle/>
          <a:p>
            <a:r>
              <a:rPr lang="ru-RU" dirty="0"/>
              <a:t>Обновляться -- важно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37"/>
          </p:nvPr>
        </p:nvSpPr>
        <p:spPr>
          <a:xfrm>
            <a:off x="6473315" y="1394510"/>
            <a:ext cx="532690" cy="327025"/>
          </a:xfrm>
        </p:spPr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38"/>
          </p:nvPr>
        </p:nvSpPr>
        <p:spPr>
          <a:xfrm>
            <a:off x="6473314" y="4452658"/>
            <a:ext cx="4782313" cy="1611214"/>
          </a:xfrm>
        </p:spPr>
        <p:txBody>
          <a:bodyPr anchor="ctr"/>
          <a:lstStyle/>
          <a:p>
            <a:r>
              <a:rPr lang="ru-RU" dirty="0"/>
              <a:t>При репликации </a:t>
            </a:r>
            <a:r>
              <a:rPr lang="ru-RU" dirty="0" err="1"/>
              <a:t>шардированных</a:t>
            </a:r>
            <a:r>
              <a:rPr lang="ru-RU" dirty="0"/>
              <a:t> источников нужно быть особенно внимательным. Ошибка на одном </a:t>
            </a:r>
            <a:r>
              <a:rPr lang="ru-RU" dirty="0" err="1"/>
              <a:t>шарде</a:t>
            </a:r>
            <a:r>
              <a:rPr lang="ru-RU" dirty="0"/>
              <a:t> может затронуть все остальные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40"/>
          </p:nvPr>
        </p:nvSpPr>
        <p:spPr>
          <a:xfrm>
            <a:off x="6473315" y="4029383"/>
            <a:ext cx="523542" cy="327025"/>
          </a:xfrm>
        </p:spPr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F1D59A-A181-307C-2D02-0A8B1C9C6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89</a:t>
            </a:fld>
            <a:endParaRPr lang="en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516448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6181344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16448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181344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05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9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44682" y="3560376"/>
            <a:ext cx="3283529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437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18A415F-3AE0-2419-718C-37828BA05424}"/>
              </a:ext>
            </a:extLst>
          </p:cNvPr>
          <p:cNvSpPr/>
          <p:nvPr/>
        </p:nvSpPr>
        <p:spPr>
          <a:xfrm>
            <a:off x="6477991" y="1066801"/>
            <a:ext cx="5000364" cy="5029200"/>
          </a:xfrm>
          <a:prstGeom prst="roundRect">
            <a:avLst>
              <a:gd name="adj" fmla="val 686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249EFE-9D68-F09E-BEBC-11BC4F2D0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90</a:t>
            </a:fld>
            <a:endParaRPr lang="en-RU" dirty="0"/>
          </a:p>
        </p:txBody>
      </p:sp>
      <p:sp>
        <p:nvSpPr>
          <p:cNvPr id="27" name="Заголовок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7"/>
          </p:nvPr>
        </p:nvSpPr>
        <p:spPr>
          <a:xfrm>
            <a:off x="501148" y="4237902"/>
            <a:ext cx="5212861" cy="510862"/>
          </a:xfrm>
        </p:spPr>
        <p:txBody>
          <a:bodyPr/>
          <a:lstStyle/>
          <a:p>
            <a:r>
              <a:rPr lang="en-US" sz="2800" dirty="0" err="1"/>
              <a:t>tg</a:t>
            </a:r>
            <a:r>
              <a:rPr lang="en-US" sz="2800" dirty="0"/>
              <a:t> / </a:t>
            </a:r>
            <a:r>
              <a:rPr lang="en-US" sz="2800" dirty="0" err="1"/>
              <a:t>linkedin</a:t>
            </a:r>
            <a:r>
              <a:rPr lang="en-US" sz="2800" dirty="0"/>
              <a:t> / </a:t>
            </a: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 err="1"/>
              <a:t>nryanov</a:t>
            </a:r>
            <a:endParaRPr lang="ru-RU" sz="2800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2A8088C1-1F84-E345-A88C-D7E3B5B0FF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415" b="41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39229"/>
      </p:ext>
    </p:extLst>
  </p:cSld>
  <p:clrMapOvr>
    <a:masterClrMapping/>
  </p:clrMapOvr>
</p:sld>
</file>

<file path=ppt/theme/theme1.xml><?xml version="1.0" encoding="utf-8"?>
<a:theme xmlns:a="http://schemas.openxmlformats.org/drawingml/2006/main" name="5_Титульные слайды и разделы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2.xml><?xml version="1.0" encoding="utf-8"?>
<a:theme xmlns:a="http://schemas.openxmlformats.org/drawingml/2006/main" name="Контентные слайды: Светлый фон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31678</TotalTime>
  <Words>2496</Words>
  <Application>Microsoft Macintosh PowerPoint</Application>
  <PresentationFormat>Widescreen</PresentationFormat>
  <Paragraphs>694</Paragraphs>
  <Slides>90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MTS Text Medium</vt:lpstr>
      <vt:lpstr>MTS Wide</vt:lpstr>
      <vt:lpstr>MTS Wide Medium</vt:lpstr>
      <vt:lpstr>Arial</vt:lpstr>
      <vt:lpstr>MTS Text</vt:lpstr>
      <vt:lpstr>5_Титульные слайды и разделы</vt:lpstr>
      <vt:lpstr>Контентные слайды: Светлый фон</vt:lpstr>
      <vt:lpstr>Debezium и PostgreSQL после happy-path:  какие проблемы ждут в проде и как их решать </vt:lpstr>
      <vt:lpstr>Оглавление</vt:lpstr>
      <vt:lpstr>Оглавление</vt:lpstr>
      <vt:lpstr>Что такое “CDC”</vt:lpstr>
      <vt:lpstr>Типовая схема</vt:lpstr>
      <vt:lpstr>Как попробовать самостоятельно</vt:lpstr>
      <vt:lpstr>Начальные условия репликации</vt:lpstr>
      <vt:lpstr>Начальные условия репликации</vt:lpstr>
      <vt:lpstr>Начальные условия репликации</vt:lpstr>
      <vt:lpstr>Начальные условия репликации</vt:lpstr>
      <vt:lpstr>Оглавление</vt:lpstr>
      <vt:lpstr>Начальный snapshot таблицы</vt:lpstr>
      <vt:lpstr>Начальный snapshot таблицы</vt:lpstr>
      <vt:lpstr>Изменение списка реплицируемых таблиц</vt:lpstr>
      <vt:lpstr>Изменение списка реплицируемых таблиц</vt:lpstr>
      <vt:lpstr>Как избежать бесконечных снепшотов?</vt:lpstr>
      <vt:lpstr>Как избежать бесконечных снепшотов?</vt:lpstr>
      <vt:lpstr>Оглавление</vt:lpstr>
      <vt:lpstr>Ручное управление снепшотами</vt:lpstr>
      <vt:lpstr>Ручное управление снепшотами</vt:lpstr>
      <vt:lpstr>Ручное управление снепшотами</vt:lpstr>
      <vt:lpstr>Ручное управление снепшотами</vt:lpstr>
      <vt:lpstr>После снепшота не запускается стриминг</vt:lpstr>
      <vt:lpstr>После снепшота не запускается стриминг</vt:lpstr>
      <vt:lpstr>Длинные транзакции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</vt:lpstr>
      <vt:lpstr>Incremental ad-hoc snapshot</vt:lpstr>
      <vt:lpstr>Incremental ad-hoc snapshot</vt:lpstr>
      <vt:lpstr>Incremental ad-hoc snapshot без PK</vt:lpstr>
      <vt:lpstr>Incremental ad-hoc snapshot без PK</vt:lpstr>
      <vt:lpstr>Incremental ad-hoc snapshot без PK</vt:lpstr>
      <vt:lpstr>Долгий процесс снятия снепшота</vt:lpstr>
      <vt:lpstr>Долгий процесс снятия снепшота</vt:lpstr>
      <vt:lpstr>Incremental снепшот падает с ошибкой</vt:lpstr>
      <vt:lpstr>Incremental снепшот падает с ошибкой</vt:lpstr>
      <vt:lpstr>Как снизить нагрузку от снепшотов</vt:lpstr>
      <vt:lpstr>Как снизить нагрузку от снепшотов</vt:lpstr>
      <vt:lpstr>Оглавление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Как ограничить допустимый лаг слота</vt:lpstr>
      <vt:lpstr>Как ограничить допустимый лаг слота</vt:lpstr>
      <vt:lpstr>Как ограничить допустимый лаг слота</vt:lpstr>
      <vt:lpstr>Как обезопасить БД от RO?</vt:lpstr>
      <vt:lpstr>Как обезопасить БД от RO?</vt:lpstr>
      <vt:lpstr>Как обезопасить БД от RO?</vt:lpstr>
      <vt:lpstr>Оглавление</vt:lpstr>
      <vt:lpstr>Дедупликация данных</vt:lpstr>
      <vt:lpstr>Дедупликация данных</vt:lpstr>
      <vt:lpstr>Восстановление данных</vt:lpstr>
      <vt:lpstr>Восстановление данных</vt:lpstr>
      <vt:lpstr>Восстановление данных</vt:lpstr>
      <vt:lpstr>Потерянный DELETE</vt:lpstr>
      <vt:lpstr>Потерянный DELETE</vt:lpstr>
      <vt:lpstr>Оглавление</vt:lpstr>
      <vt:lpstr>REPLICA IDENTITY FULL</vt:lpstr>
      <vt:lpstr>REPLICA IDENTITY FULL</vt:lpstr>
      <vt:lpstr>REPLICA IDENTITY FULL</vt:lpstr>
      <vt:lpstr>Репликация партиционированных таблиц</vt:lpstr>
      <vt:lpstr>Репликация партиционированных таблиц</vt:lpstr>
      <vt:lpstr>Репликация партиционированных таблиц</vt:lpstr>
      <vt:lpstr>Репликация по транзакциям</vt:lpstr>
      <vt:lpstr>Репликация по транзакциям</vt:lpstr>
      <vt:lpstr>Репликация партиционированных таблиц</vt:lpstr>
      <vt:lpstr>Репликация партиционированных таблиц</vt:lpstr>
      <vt:lpstr>Репликация hypertable (timescaledb)</vt:lpstr>
      <vt:lpstr>Репликация hypertable (timescaledb)</vt:lpstr>
      <vt:lpstr>Репликация hypertable (timescaledb)</vt:lpstr>
      <vt:lpstr>Оглавление</vt:lpstr>
      <vt:lpstr>Эволюция схем</vt:lpstr>
      <vt:lpstr>Эволюция схем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Оглавление</vt:lpstr>
      <vt:lpstr>Выводы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Никита Рьянов</cp:lastModifiedBy>
  <cp:revision>1180</cp:revision>
  <cp:lastPrinted>2017-08-06T18:41:35Z</cp:lastPrinted>
  <dcterms:created xsi:type="dcterms:W3CDTF">2017-08-04T16:03:42Z</dcterms:created>
  <dcterms:modified xsi:type="dcterms:W3CDTF">2025-10-02T01:44:58Z</dcterms:modified>
</cp:coreProperties>
</file>